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5"/>
  </p:handoutMasterIdLst>
  <p:sldIdLst>
    <p:sldId id="256" r:id="rId2"/>
    <p:sldId id="271" r:id="rId3"/>
    <p:sldId id="264" r:id="rId4"/>
    <p:sldId id="265" r:id="rId5"/>
    <p:sldId id="268" r:id="rId6"/>
    <p:sldId id="258" r:id="rId7"/>
    <p:sldId id="266" r:id="rId8"/>
    <p:sldId id="270" r:id="rId9"/>
    <p:sldId id="272" r:id="rId10"/>
    <p:sldId id="267" r:id="rId11"/>
    <p:sldId id="261" r:id="rId12"/>
    <p:sldId id="269" r:id="rId13"/>
    <p:sldId id="273"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05"/>
    <p:restoredTop sz="94351"/>
  </p:normalViewPr>
  <p:slideViewPr>
    <p:cSldViewPr>
      <p:cViewPr>
        <p:scale>
          <a:sx n="60" d="100"/>
          <a:sy n="60" d="100"/>
        </p:scale>
        <p:origin x="-787"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D8F0AC1C-C5A9-4295-A727-D3A0EE618C3B}" type="datetimeFigureOut">
              <a:rPr lang="es-ES" smtClean="0"/>
              <a:t>26/11/2015</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1355D6FC-3434-461B-A2F4-F35C2F2D425B}" type="slidenum">
              <a:rPr lang="es-ES" smtClean="0"/>
              <a:t>‹Nº›</a:t>
            </a:fld>
            <a:endParaRPr lang="es-ES"/>
          </a:p>
        </p:txBody>
      </p:sp>
    </p:spTree>
    <p:extLst>
      <p:ext uri="{BB962C8B-B14F-4D97-AF65-F5344CB8AC3E}">
        <p14:creationId xmlns:p14="http://schemas.microsoft.com/office/powerpoint/2010/main" val="7590839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6099A4D7-5514-46AC-8546-27DED374BC60}" type="datetimeFigureOut">
              <a:rPr lang="es-ES" smtClean="0"/>
              <a:t>26/11/2015</a:t>
            </a:fld>
            <a:endParaRPr lang="es-ES"/>
          </a:p>
        </p:txBody>
      </p:sp>
      <p:sp>
        <p:nvSpPr>
          <p:cNvPr id="8" name="Slide Number Placeholder 7"/>
          <p:cNvSpPr>
            <a:spLocks noGrp="1"/>
          </p:cNvSpPr>
          <p:nvPr>
            <p:ph type="sldNum" sz="quarter" idx="11"/>
          </p:nvPr>
        </p:nvSpPr>
        <p:spPr/>
        <p:txBody>
          <a:bodyPr/>
          <a:lstStyle/>
          <a:p>
            <a:fld id="{9A6E9C4F-075B-48F3-8557-25238E23928D}"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099A4D7-5514-46AC-8546-27DED374BC60}" type="datetimeFigureOut">
              <a:rPr lang="es-ES" smtClean="0"/>
              <a:t>26/11/2015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099A4D7-5514-46AC-8546-27DED374BC60}" type="datetimeFigureOut">
              <a:rPr lang="es-ES" smtClean="0"/>
              <a:t>26/11/2015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099A4D7-5514-46AC-8546-27DED374BC60}" type="datetimeFigureOut">
              <a:rPr lang="es-ES" smtClean="0"/>
              <a:t>26/11/2015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099A4D7-5514-46AC-8546-27DED374BC60}" type="datetimeFigureOut">
              <a:rPr lang="es-ES" smtClean="0"/>
              <a:t>26/11/2015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099A4D7-5514-46AC-8546-27DED374BC60}" type="datetimeFigureOut">
              <a:rPr lang="es-ES" smtClean="0"/>
              <a:t>26/11/2015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A6E9C4F-075B-48F3-8557-25238E23928D}" type="slidenum">
              <a:rPr lang="es-ES" smtClean="0"/>
              <a:t>‹Nº›</a:t>
            </a:fld>
            <a:endParaRPr lang="es-ES"/>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6099A4D7-5514-46AC-8546-27DED374BC60}" type="datetimeFigureOut">
              <a:rPr lang="es-ES" smtClean="0"/>
              <a:t>26/11/2015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A6E9C4F-075B-48F3-8557-25238E23928D}" type="slidenum">
              <a:rPr lang="es-ES" smtClean="0"/>
              <a:t>‹Nº›</a:t>
            </a:fld>
            <a:endParaRPr lang="es-ES"/>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099A4D7-5514-46AC-8546-27DED374BC60}" type="datetimeFigureOut">
              <a:rPr lang="es-ES" smtClean="0"/>
              <a:t>26/11/2015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9A4D7-5514-46AC-8546-27DED374BC60}" type="datetimeFigureOut">
              <a:rPr lang="es-ES" smtClean="0"/>
              <a:t>26/11/2015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099A4D7-5514-46AC-8546-27DED374BC60}" type="datetimeFigureOut">
              <a:rPr lang="es-ES" smtClean="0"/>
              <a:t>26/11/2015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099A4D7-5514-46AC-8546-27DED374BC60}" type="datetimeFigureOut">
              <a:rPr lang="es-ES" smtClean="0"/>
              <a:t>26/11/2015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A6E9C4F-075B-48F3-8557-25238E23928D}"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6099A4D7-5514-46AC-8546-27DED374BC60}" type="datetimeFigureOut">
              <a:rPr lang="es-ES" smtClean="0"/>
              <a:t>26/11/2015</a:t>
            </a:fld>
            <a:endParaRPr lang="es-E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A6E9C4F-075B-48F3-8557-25238E23928D}" type="slidenum">
              <a:rPr lang="es-ES" smtClean="0"/>
              <a:t>‹Nº›</a:t>
            </a:fld>
            <a:endParaRPr lang="es-E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www.sener.gob.m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ener.gob.mx/"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550983"/>
            <a:ext cx="9252520" cy="1046440"/>
          </a:xfrm>
          <a:prstGeom prst="rect">
            <a:avLst/>
          </a:prstGeom>
          <a:noFill/>
        </p:spPr>
        <p:txBody>
          <a:bodyPr wrap="square" rtlCol="0">
            <a:spAutoFit/>
          </a:bodyPr>
          <a:lstStyle/>
          <a:p>
            <a:pPr algn="ctr"/>
            <a:r>
              <a:rPr lang="es-MX" sz="2600" i="1" dirty="0" smtClean="0"/>
              <a:t>Ponencia para la presentación del libro</a:t>
            </a:r>
          </a:p>
          <a:p>
            <a:pPr algn="ctr"/>
            <a:endParaRPr lang="es-ES" sz="3600" dirty="0"/>
          </a:p>
        </p:txBody>
      </p:sp>
      <p:sp>
        <p:nvSpPr>
          <p:cNvPr id="5" name="4 CuadroTexto"/>
          <p:cNvSpPr txBox="1"/>
          <p:nvPr/>
        </p:nvSpPr>
        <p:spPr>
          <a:xfrm>
            <a:off x="917848" y="2951653"/>
            <a:ext cx="7470576" cy="1631216"/>
          </a:xfrm>
          <a:prstGeom prst="rect">
            <a:avLst/>
          </a:prstGeom>
          <a:noFill/>
        </p:spPr>
        <p:txBody>
          <a:bodyPr wrap="square" rtlCol="0">
            <a:spAutoFit/>
          </a:bodyPr>
          <a:lstStyle/>
          <a:p>
            <a:pPr algn="ctr"/>
            <a:r>
              <a:rPr lang="es-MX" sz="3200" b="1" dirty="0" smtClean="0">
                <a:solidFill>
                  <a:schemeClr val="tx2">
                    <a:lumMod val="40000"/>
                    <a:lumOff val="60000"/>
                  </a:schemeClr>
                </a:solidFill>
              </a:rPr>
              <a:t>REFORMA PARA EL</a:t>
            </a:r>
          </a:p>
          <a:p>
            <a:pPr algn="ctr"/>
            <a:r>
              <a:rPr lang="es-MX" sz="4200" b="1" dirty="0" smtClean="0">
                <a:solidFill>
                  <a:schemeClr val="tx2">
                    <a:lumMod val="40000"/>
                    <a:lumOff val="60000"/>
                  </a:schemeClr>
                </a:solidFill>
              </a:rPr>
              <a:t>SAQUEO</a:t>
            </a:r>
          </a:p>
          <a:p>
            <a:pPr algn="ctr"/>
            <a:r>
              <a:rPr lang="es-MX" sz="2600" b="1" dirty="0" smtClean="0">
                <a:solidFill>
                  <a:schemeClr val="tx2">
                    <a:lumMod val="40000"/>
                    <a:lumOff val="60000"/>
                  </a:schemeClr>
                </a:solidFill>
              </a:rPr>
              <a:t>FORO PETRÓLEO Y NACIÓN</a:t>
            </a:r>
            <a:endParaRPr lang="es-ES" sz="2600" b="1" dirty="0">
              <a:solidFill>
                <a:schemeClr val="tx2">
                  <a:lumMod val="40000"/>
                  <a:lumOff val="60000"/>
                </a:schemeClr>
              </a:solidFill>
            </a:endParaRPr>
          </a:p>
        </p:txBody>
      </p:sp>
      <p:sp>
        <p:nvSpPr>
          <p:cNvPr id="6" name="5 CuadroTexto"/>
          <p:cNvSpPr txBox="1"/>
          <p:nvPr/>
        </p:nvSpPr>
        <p:spPr>
          <a:xfrm>
            <a:off x="755576" y="5445224"/>
            <a:ext cx="7416824" cy="923330"/>
          </a:xfrm>
          <a:prstGeom prst="rect">
            <a:avLst/>
          </a:prstGeom>
          <a:noFill/>
        </p:spPr>
        <p:txBody>
          <a:bodyPr wrap="square" rtlCol="0">
            <a:spAutoFit/>
          </a:bodyPr>
          <a:lstStyle/>
          <a:p>
            <a:r>
              <a:rPr lang="es-MX" b="1" dirty="0" smtClean="0"/>
              <a:t>Dra. Leticia Campos Aragón</a:t>
            </a:r>
          </a:p>
          <a:p>
            <a:r>
              <a:rPr lang="es-MX" dirty="0" smtClean="0"/>
              <a:t>Investigadora Titular “C” del Instituto de Investigaciones Económicas de la UNAM</a:t>
            </a:r>
            <a:endParaRPr lang="es-ES" dirty="0"/>
          </a:p>
        </p:txBody>
      </p:sp>
      <p:pic>
        <p:nvPicPr>
          <p:cNvPr id="7" name="5 Imagen" descr="UNAM.jpg"/>
          <p:cNvPicPr>
            <a:picLocks noChangeAspect="1"/>
          </p:cNvPicPr>
          <p:nvPr/>
        </p:nvPicPr>
        <p:blipFill>
          <a:blip r:embed="rId2" cstate="print"/>
          <a:srcRect/>
          <a:stretch>
            <a:fillRect/>
          </a:stretch>
        </p:blipFill>
        <p:spPr bwMode="auto">
          <a:xfrm>
            <a:off x="228600" y="227013"/>
            <a:ext cx="914400" cy="1025525"/>
          </a:xfrm>
          <a:prstGeom prst="rect">
            <a:avLst/>
          </a:prstGeom>
          <a:noFill/>
          <a:ln w="9525">
            <a:noFill/>
            <a:miter lim="800000"/>
            <a:headEnd/>
            <a:tailEnd/>
          </a:ln>
        </p:spPr>
      </p:pic>
      <p:pic>
        <p:nvPicPr>
          <p:cNvPr id="8" name="6 Imagen" descr="IIEc.tif"/>
          <p:cNvPicPr>
            <a:picLocks noChangeAspect="1"/>
          </p:cNvPicPr>
          <p:nvPr/>
        </p:nvPicPr>
        <p:blipFill>
          <a:blip r:embed="rId3" cstate="print"/>
          <a:srcRect/>
          <a:stretch>
            <a:fillRect/>
          </a:stretch>
        </p:blipFill>
        <p:spPr bwMode="auto">
          <a:xfrm>
            <a:off x="7784976" y="133128"/>
            <a:ext cx="1359024" cy="1063625"/>
          </a:xfrm>
          <a:prstGeom prst="rect">
            <a:avLst/>
          </a:prstGeom>
          <a:noFill/>
          <a:ln w="9525">
            <a:noFill/>
            <a:miter lim="800000"/>
            <a:headEnd/>
            <a:tailEnd/>
          </a:ln>
        </p:spPr>
      </p:pic>
      <p:sp>
        <p:nvSpPr>
          <p:cNvPr id="9" name="8 CuadroTexto"/>
          <p:cNvSpPr txBox="1"/>
          <p:nvPr/>
        </p:nvSpPr>
        <p:spPr>
          <a:xfrm>
            <a:off x="1187624" y="262423"/>
            <a:ext cx="6552728" cy="400110"/>
          </a:xfrm>
          <a:prstGeom prst="rect">
            <a:avLst/>
          </a:prstGeom>
          <a:noFill/>
        </p:spPr>
        <p:txBody>
          <a:bodyPr wrap="square" rtlCol="0">
            <a:spAutoFit/>
          </a:bodyPr>
          <a:lstStyle/>
          <a:p>
            <a:pPr algn="ctr"/>
            <a:r>
              <a:rPr lang="es-MX" sz="2000" b="1" dirty="0" smtClean="0"/>
              <a:t>UNIVERSIDAD NACIONAL AUTÓNOMA DE MÉXICO</a:t>
            </a:r>
            <a:endParaRPr lang="es-ES" sz="2000" b="1" dirty="0"/>
          </a:p>
        </p:txBody>
      </p:sp>
      <p:sp>
        <p:nvSpPr>
          <p:cNvPr id="10" name="9 CuadroTexto"/>
          <p:cNvSpPr txBox="1"/>
          <p:nvPr/>
        </p:nvSpPr>
        <p:spPr>
          <a:xfrm>
            <a:off x="4067944" y="6165304"/>
            <a:ext cx="4896544" cy="923330"/>
          </a:xfrm>
          <a:prstGeom prst="rect">
            <a:avLst/>
          </a:prstGeom>
          <a:noFill/>
        </p:spPr>
        <p:txBody>
          <a:bodyPr wrap="square" rtlCol="0">
            <a:spAutoFit/>
          </a:bodyPr>
          <a:lstStyle/>
          <a:p>
            <a:r>
              <a:rPr lang="es-MX" dirty="0" smtClean="0"/>
              <a:t>Senado de la </a:t>
            </a:r>
            <a:r>
              <a:rPr lang="es-MX" dirty="0" smtClean="0"/>
              <a:t>República</a:t>
            </a:r>
            <a:r>
              <a:rPr lang="es-ES_tradnl" dirty="0" smtClean="0"/>
              <a:t>. </a:t>
            </a:r>
            <a:r>
              <a:rPr lang="es-MX" dirty="0" smtClean="0"/>
              <a:t>Martes 22 de septiembre de 2015</a:t>
            </a:r>
            <a:r>
              <a:rPr lang="es-ES" dirty="0" smtClean="0"/>
              <a:t>.</a:t>
            </a:r>
          </a:p>
          <a:p>
            <a:endParaRPr lang="es-ES" dirty="0"/>
          </a:p>
        </p:txBody>
      </p:sp>
    </p:spTree>
    <p:extLst>
      <p:ext uri="{BB962C8B-B14F-4D97-AF65-F5344CB8AC3E}">
        <p14:creationId xmlns:p14="http://schemas.microsoft.com/office/powerpoint/2010/main" val="107006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024313" y="2814638"/>
            <a:ext cx="9144000" cy="0"/>
          </a:xfrm>
          <a:prstGeom prst="rect">
            <a:avLst/>
          </a:prstGeom>
          <a:noFill/>
          <a:ln w="9525">
            <a:noFill/>
            <a:miter lim="800000"/>
            <a:headEnd/>
            <a:tailEnd/>
          </a:ln>
          <a:effectLst/>
        </p:spPr>
        <p:txBody>
          <a:bodyPr>
            <a:spAutoFit/>
          </a:bodyPr>
          <a:lstStyle/>
          <a:p>
            <a:endParaRPr lang="es-MX"/>
          </a:p>
        </p:txBody>
      </p:sp>
      <p:sp>
        <p:nvSpPr>
          <p:cNvPr id="3" name="Rectangle 10"/>
          <p:cNvSpPr>
            <a:spLocks noChangeArrowheads="1"/>
          </p:cNvSpPr>
          <p:nvPr/>
        </p:nvSpPr>
        <p:spPr bwMode="auto">
          <a:xfrm>
            <a:off x="2233613" y="1852613"/>
            <a:ext cx="9144000" cy="0"/>
          </a:xfrm>
          <a:prstGeom prst="rect">
            <a:avLst/>
          </a:prstGeom>
          <a:noFill/>
          <a:ln w="9525">
            <a:noFill/>
            <a:miter lim="800000"/>
            <a:headEnd/>
            <a:tailEnd/>
          </a:ln>
          <a:effectLst/>
        </p:spPr>
        <p:txBody>
          <a:bodyPr>
            <a:spAutoFit/>
          </a:bodyPr>
          <a:lstStyle/>
          <a:p>
            <a:endParaRPr lang="es-MX"/>
          </a:p>
        </p:txBody>
      </p:sp>
      <p:sp>
        <p:nvSpPr>
          <p:cNvPr id="4" name="Rectangle 12"/>
          <p:cNvSpPr>
            <a:spLocks noChangeArrowheads="1"/>
          </p:cNvSpPr>
          <p:nvPr/>
        </p:nvSpPr>
        <p:spPr bwMode="auto">
          <a:xfrm>
            <a:off x="2233613" y="1852613"/>
            <a:ext cx="9144000" cy="0"/>
          </a:xfrm>
          <a:prstGeom prst="rect">
            <a:avLst/>
          </a:prstGeom>
          <a:noFill/>
          <a:ln w="9525">
            <a:noFill/>
            <a:miter lim="800000"/>
            <a:headEnd/>
            <a:tailEnd/>
          </a:ln>
          <a:effectLst/>
        </p:spPr>
        <p:txBody>
          <a:bodyPr>
            <a:spAutoFit/>
          </a:bodyPr>
          <a:lstStyle/>
          <a:p>
            <a:endParaRPr lang="es-MX"/>
          </a:p>
        </p:txBody>
      </p:sp>
      <p:sp>
        <p:nvSpPr>
          <p:cNvPr id="5" name="Text Box 13"/>
          <p:cNvSpPr txBox="1">
            <a:spLocks noChangeArrowheads="1"/>
          </p:cNvSpPr>
          <p:nvPr/>
        </p:nvSpPr>
        <p:spPr bwMode="auto">
          <a:xfrm>
            <a:off x="1691680" y="116632"/>
            <a:ext cx="5638800" cy="621773"/>
          </a:xfrm>
          <a:prstGeom prst="rect">
            <a:avLst/>
          </a:prstGeom>
          <a:solidFill>
            <a:srgbClr val="FFFF99"/>
          </a:solidFill>
          <a:ln w="9525">
            <a:noFill/>
            <a:miter lim="800000"/>
            <a:headEnd/>
            <a:tailEnd/>
          </a:ln>
          <a:effectLst/>
        </p:spPr>
        <p:txBody>
          <a:bodyPr>
            <a:spAutoFit/>
          </a:bodyPr>
          <a:lstStyle/>
          <a:p>
            <a:pPr algn="ctr">
              <a:lnSpc>
                <a:spcPct val="70000"/>
              </a:lnSpc>
              <a:spcBef>
                <a:spcPct val="30000"/>
              </a:spcBef>
            </a:pPr>
            <a:r>
              <a:rPr lang="en-GB" sz="2000" dirty="0" err="1" smtClean="0">
                <a:solidFill>
                  <a:schemeClr val="bg1"/>
                </a:solidFill>
                <a:latin typeface="Times New Roman" pitchFamily="18" charset="0"/>
                <a:cs typeface="Times New Roman" pitchFamily="18" charset="0"/>
              </a:rPr>
              <a:t>Energía</a:t>
            </a:r>
            <a:r>
              <a:rPr lang="en-GB" sz="2000" dirty="0" smtClean="0">
                <a:solidFill>
                  <a:schemeClr val="bg1"/>
                </a:solidFill>
                <a:latin typeface="Times New Roman" pitchFamily="18" charset="0"/>
                <a:cs typeface="Times New Roman" pitchFamily="18" charset="0"/>
              </a:rPr>
              <a:t> </a:t>
            </a:r>
            <a:r>
              <a:rPr lang="en-GB" sz="2000" dirty="0" err="1" smtClean="0">
                <a:solidFill>
                  <a:schemeClr val="bg1"/>
                </a:solidFill>
                <a:latin typeface="Times New Roman" pitchFamily="18" charset="0"/>
                <a:cs typeface="Times New Roman" pitchFamily="18" charset="0"/>
              </a:rPr>
              <a:t>primaria</a:t>
            </a:r>
            <a:r>
              <a:rPr lang="en-GB" sz="2000" dirty="0" smtClean="0">
                <a:solidFill>
                  <a:schemeClr val="bg1"/>
                </a:solidFill>
                <a:latin typeface="Times New Roman" pitchFamily="18" charset="0"/>
                <a:cs typeface="Times New Roman" pitchFamily="18" charset="0"/>
              </a:rPr>
              <a:t> </a:t>
            </a:r>
            <a:r>
              <a:rPr lang="en-GB" sz="2000" dirty="0" err="1" smtClean="0">
                <a:solidFill>
                  <a:schemeClr val="bg1"/>
                </a:solidFill>
                <a:latin typeface="Times New Roman" pitchFamily="18" charset="0"/>
                <a:cs typeface="Times New Roman" pitchFamily="18" charset="0"/>
              </a:rPr>
              <a:t>usada</a:t>
            </a:r>
            <a:r>
              <a:rPr lang="en-GB" sz="2000" dirty="0" smtClean="0">
                <a:solidFill>
                  <a:schemeClr val="bg1"/>
                </a:solidFill>
                <a:latin typeface="Times New Roman" pitchFamily="18" charset="0"/>
                <a:cs typeface="Times New Roman" pitchFamily="18" charset="0"/>
              </a:rPr>
              <a:t> </a:t>
            </a:r>
            <a:r>
              <a:rPr lang="en-GB" sz="2000" dirty="0" err="1" smtClean="0">
                <a:solidFill>
                  <a:schemeClr val="bg1"/>
                </a:solidFill>
                <a:latin typeface="Times New Roman" pitchFamily="18" charset="0"/>
                <a:cs typeface="Times New Roman" pitchFamily="18" charset="0"/>
              </a:rPr>
              <a:t>para</a:t>
            </a:r>
            <a:r>
              <a:rPr lang="en-GB" sz="2000" dirty="0" smtClean="0">
                <a:solidFill>
                  <a:schemeClr val="bg1"/>
                </a:solidFill>
                <a:latin typeface="Times New Roman" pitchFamily="18" charset="0"/>
                <a:cs typeface="Times New Roman" pitchFamily="18" charset="0"/>
              </a:rPr>
              <a:t> </a:t>
            </a:r>
            <a:r>
              <a:rPr lang="en-GB" sz="2000" dirty="0" err="1" smtClean="0">
                <a:solidFill>
                  <a:schemeClr val="bg1"/>
                </a:solidFill>
                <a:latin typeface="Times New Roman" pitchFamily="18" charset="0"/>
                <a:cs typeface="Times New Roman" pitchFamily="18" charset="0"/>
              </a:rPr>
              <a:t>generar</a:t>
            </a:r>
            <a:r>
              <a:rPr lang="en-GB" sz="2000" dirty="0" smtClean="0">
                <a:solidFill>
                  <a:schemeClr val="bg1"/>
                </a:solidFill>
                <a:latin typeface="Times New Roman" pitchFamily="18" charset="0"/>
                <a:cs typeface="Times New Roman" pitchFamily="18" charset="0"/>
              </a:rPr>
              <a:t> </a:t>
            </a:r>
            <a:r>
              <a:rPr lang="en-GB" sz="2000" dirty="0" err="1" smtClean="0">
                <a:solidFill>
                  <a:schemeClr val="bg1"/>
                </a:solidFill>
                <a:latin typeface="Times New Roman" pitchFamily="18" charset="0"/>
                <a:cs typeface="Times New Roman" pitchFamily="18" charset="0"/>
              </a:rPr>
              <a:t>electricidad</a:t>
            </a:r>
            <a:endParaRPr lang="es-ES" sz="2000" dirty="0">
              <a:solidFill>
                <a:schemeClr val="bg1"/>
              </a:solidFill>
              <a:latin typeface="Times New Roman" pitchFamily="18" charset="0"/>
              <a:cs typeface="Times New Roman" pitchFamily="18" charset="0"/>
            </a:endParaRPr>
          </a:p>
          <a:p>
            <a:pPr algn="ctr">
              <a:lnSpc>
                <a:spcPct val="70000"/>
              </a:lnSpc>
              <a:spcBef>
                <a:spcPct val="30000"/>
              </a:spcBef>
            </a:pPr>
            <a:r>
              <a:rPr lang="en-US" sz="2000" i="1" dirty="0">
                <a:solidFill>
                  <a:schemeClr val="bg1"/>
                </a:solidFill>
                <a:latin typeface="Times New Roman" pitchFamily="18" charset="0"/>
                <a:cs typeface="Times New Roman" pitchFamily="18" charset="0"/>
              </a:rPr>
              <a:t>(</a:t>
            </a:r>
            <a:r>
              <a:rPr lang="en-US" sz="2000" i="1" dirty="0" err="1" smtClean="0">
                <a:solidFill>
                  <a:schemeClr val="bg1"/>
                </a:solidFill>
                <a:latin typeface="Times New Roman" pitchFamily="18" charset="0"/>
                <a:cs typeface="Times New Roman" pitchFamily="18" charset="0"/>
              </a:rPr>
              <a:t>Porcentajes</a:t>
            </a:r>
            <a:r>
              <a:rPr lang="en-US" sz="2000" i="1" dirty="0" smtClean="0">
                <a:solidFill>
                  <a:schemeClr val="bg1"/>
                </a:solidFill>
                <a:latin typeface="Times New Roman" pitchFamily="18" charset="0"/>
                <a:cs typeface="Times New Roman" pitchFamily="18" charset="0"/>
              </a:rPr>
              <a:t>)</a:t>
            </a:r>
            <a:endParaRPr lang="es-ES" sz="2000" dirty="0">
              <a:solidFill>
                <a:schemeClr val="bg1"/>
              </a:solidFill>
              <a:latin typeface="Times New Roman" pitchFamily="18" charset="0"/>
              <a:cs typeface="Times New Roman" pitchFamily="18" charset="0"/>
            </a:endParaRPr>
          </a:p>
        </p:txBody>
      </p:sp>
      <p:sp>
        <p:nvSpPr>
          <p:cNvPr id="6" name="Rectangle 15"/>
          <p:cNvSpPr>
            <a:spLocks noChangeArrowheads="1"/>
          </p:cNvSpPr>
          <p:nvPr/>
        </p:nvSpPr>
        <p:spPr bwMode="auto">
          <a:xfrm>
            <a:off x="2195513" y="1843088"/>
            <a:ext cx="9144000" cy="0"/>
          </a:xfrm>
          <a:prstGeom prst="rect">
            <a:avLst/>
          </a:prstGeom>
          <a:noFill/>
          <a:ln w="9525">
            <a:noFill/>
            <a:miter lim="800000"/>
            <a:headEnd/>
            <a:tailEnd/>
          </a:ln>
          <a:effectLst/>
        </p:spPr>
        <p:txBody>
          <a:bodyPr>
            <a:spAutoFit/>
          </a:bodyPr>
          <a:lstStyle/>
          <a:p>
            <a:endParaRPr lang="es-MX"/>
          </a:p>
        </p:txBody>
      </p:sp>
      <p:sp>
        <p:nvSpPr>
          <p:cNvPr id="8" name="Text Box 16"/>
          <p:cNvSpPr txBox="1">
            <a:spLocks noChangeArrowheads="1"/>
          </p:cNvSpPr>
          <p:nvPr/>
        </p:nvSpPr>
        <p:spPr bwMode="auto">
          <a:xfrm>
            <a:off x="467544" y="5229200"/>
            <a:ext cx="3168352" cy="1638910"/>
          </a:xfrm>
          <a:prstGeom prst="rect">
            <a:avLst/>
          </a:prstGeom>
          <a:noFill/>
          <a:ln w="9525">
            <a:noFill/>
            <a:miter lim="800000"/>
            <a:headEnd/>
            <a:tailEnd/>
          </a:ln>
          <a:effectLst/>
        </p:spPr>
        <p:txBody>
          <a:bodyPr wrap="square">
            <a:spAutoFit/>
          </a:bodyPr>
          <a:lstStyle/>
          <a:p>
            <a:pPr>
              <a:spcBef>
                <a:spcPct val="50000"/>
              </a:spcBef>
            </a:pPr>
            <a:r>
              <a:rPr lang="es-ES" sz="1200" dirty="0" err="1">
                <a:cs typeface="Times New Roman" pitchFamily="18" charset="0"/>
              </a:rPr>
              <a:t>Sener</a:t>
            </a:r>
            <a:r>
              <a:rPr lang="es-ES" sz="1200" dirty="0">
                <a:cs typeface="Times New Roman" pitchFamily="18" charset="0"/>
              </a:rPr>
              <a:t> [2000], Balance Nacional de Energía, Dirección General de Planeación Energética, México</a:t>
            </a:r>
            <a:r>
              <a:rPr lang="es-ES" sz="1200" dirty="0"/>
              <a:t> </a:t>
            </a:r>
            <a:endParaRPr lang="es-ES" sz="1200" dirty="0" smtClean="0"/>
          </a:p>
          <a:p>
            <a:pPr>
              <a:spcBef>
                <a:spcPct val="50000"/>
              </a:spcBef>
            </a:pPr>
            <a:r>
              <a:rPr lang="es-ES" sz="1200" dirty="0" err="1" smtClean="0">
                <a:cs typeface="Times New Roman" pitchFamily="18" charset="0"/>
              </a:rPr>
              <a:t>Sener</a:t>
            </a:r>
            <a:r>
              <a:rPr lang="es-ES" sz="1200" dirty="0" smtClean="0">
                <a:cs typeface="Times New Roman" pitchFamily="18" charset="0"/>
              </a:rPr>
              <a:t> [2013], Balance Nacional de Energía, Dirección General de Planeación Energética, México</a:t>
            </a:r>
            <a:r>
              <a:rPr lang="es-ES" sz="1200" dirty="0" smtClean="0"/>
              <a:t> </a:t>
            </a:r>
          </a:p>
          <a:p>
            <a:pPr>
              <a:spcBef>
                <a:spcPct val="50000"/>
              </a:spcBef>
            </a:pPr>
            <a:endParaRPr lang="es-ES" sz="1500" dirty="0"/>
          </a:p>
        </p:txBody>
      </p:sp>
      <p:sp>
        <p:nvSpPr>
          <p:cNvPr id="9" name="8 CuadroTexto"/>
          <p:cNvSpPr txBox="1"/>
          <p:nvPr/>
        </p:nvSpPr>
        <p:spPr>
          <a:xfrm>
            <a:off x="1043608" y="836712"/>
            <a:ext cx="2016224" cy="369332"/>
          </a:xfrm>
          <a:prstGeom prst="rect">
            <a:avLst/>
          </a:prstGeom>
          <a:noFill/>
        </p:spPr>
        <p:txBody>
          <a:bodyPr wrap="square" rtlCol="0">
            <a:spAutoFit/>
          </a:bodyPr>
          <a:lstStyle/>
          <a:p>
            <a:pPr algn="ctr"/>
            <a:r>
              <a:rPr lang="es-MX" dirty="0" smtClean="0"/>
              <a:t>1965</a:t>
            </a:r>
            <a:endParaRPr lang="es-MX" dirty="0"/>
          </a:p>
        </p:txBody>
      </p:sp>
      <p:sp>
        <p:nvSpPr>
          <p:cNvPr id="10" name="9 CuadroTexto"/>
          <p:cNvSpPr txBox="1"/>
          <p:nvPr/>
        </p:nvSpPr>
        <p:spPr>
          <a:xfrm>
            <a:off x="5868144" y="3779748"/>
            <a:ext cx="2016224" cy="369332"/>
          </a:xfrm>
          <a:prstGeom prst="rect">
            <a:avLst/>
          </a:prstGeom>
          <a:noFill/>
        </p:spPr>
        <p:txBody>
          <a:bodyPr wrap="square" rtlCol="0">
            <a:spAutoFit/>
          </a:bodyPr>
          <a:lstStyle/>
          <a:p>
            <a:pPr algn="ctr"/>
            <a:r>
              <a:rPr lang="es-MX" dirty="0" smtClean="0"/>
              <a:t>2013</a:t>
            </a:r>
            <a:endParaRPr lang="es-MX" dirty="0"/>
          </a:p>
        </p:txBody>
      </p:sp>
      <p:sp>
        <p:nvSpPr>
          <p:cNvPr id="14" name="13 CuadroTexto"/>
          <p:cNvSpPr txBox="1"/>
          <p:nvPr/>
        </p:nvSpPr>
        <p:spPr>
          <a:xfrm>
            <a:off x="5940152" y="764704"/>
            <a:ext cx="2016224" cy="369332"/>
          </a:xfrm>
          <a:prstGeom prst="rect">
            <a:avLst/>
          </a:prstGeom>
          <a:noFill/>
        </p:spPr>
        <p:txBody>
          <a:bodyPr wrap="square" rtlCol="0">
            <a:spAutoFit/>
          </a:bodyPr>
          <a:lstStyle/>
          <a:p>
            <a:pPr algn="ctr"/>
            <a:r>
              <a:rPr lang="es-MX" dirty="0" smtClean="0"/>
              <a:t>1985</a:t>
            </a:r>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165244"/>
            <a:ext cx="4488028" cy="2695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2242" y="1144255"/>
            <a:ext cx="4488028" cy="2695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0476" y="4117572"/>
            <a:ext cx="4488028" cy="2695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133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585" y="906979"/>
            <a:ext cx="7687049" cy="5762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260648"/>
            <a:ext cx="7776864" cy="646331"/>
          </a:xfrm>
          <a:prstGeom prst="rect">
            <a:avLst/>
          </a:prstGeom>
          <a:noFill/>
        </p:spPr>
        <p:txBody>
          <a:bodyPr wrap="square" rtlCol="0">
            <a:spAutoFit/>
          </a:bodyPr>
          <a:lstStyle/>
          <a:p>
            <a:pPr algn="ctr"/>
            <a:r>
              <a:rPr lang="es-MX" b="1" dirty="0" smtClean="0"/>
              <a:t>Área de influencia de la empresa Luz y Fuerza del Centro (1999)</a:t>
            </a:r>
          </a:p>
          <a:p>
            <a:pPr algn="ctr"/>
            <a:r>
              <a:rPr lang="es-MX" i="1" dirty="0" smtClean="0"/>
              <a:t>(Consumo de electricidad (</a:t>
            </a:r>
            <a:r>
              <a:rPr lang="es-MX" i="1" dirty="0" err="1" smtClean="0"/>
              <a:t>MW</a:t>
            </a:r>
            <a:r>
              <a:rPr lang="es-MX" i="1" dirty="0" smtClean="0"/>
              <a:t>) por división</a:t>
            </a:r>
            <a:endParaRPr lang="es-ES" i="1" dirty="0"/>
          </a:p>
        </p:txBody>
      </p:sp>
      <p:sp>
        <p:nvSpPr>
          <p:cNvPr id="3" name="2 CuadroTexto"/>
          <p:cNvSpPr txBox="1"/>
          <p:nvPr/>
        </p:nvSpPr>
        <p:spPr>
          <a:xfrm>
            <a:off x="179512" y="6636636"/>
            <a:ext cx="7776864" cy="246221"/>
          </a:xfrm>
          <a:prstGeom prst="rect">
            <a:avLst/>
          </a:prstGeom>
          <a:noFill/>
        </p:spPr>
        <p:txBody>
          <a:bodyPr wrap="square" rtlCol="0">
            <a:spAutoFit/>
          </a:bodyPr>
          <a:lstStyle/>
          <a:p>
            <a:r>
              <a:rPr lang="es-ES" sz="1000" dirty="0"/>
              <a:t>Fuente: </a:t>
            </a:r>
            <a:r>
              <a:rPr lang="es-ES" sz="1000" dirty="0" smtClean="0"/>
              <a:t> CAMPOS </a:t>
            </a:r>
            <a:r>
              <a:rPr lang="es-ES" sz="1000" dirty="0" err="1" smtClean="0"/>
              <a:t>Arag</a:t>
            </a:r>
            <a:r>
              <a:rPr lang="es-ES_tradnl" sz="1000" dirty="0" err="1" smtClean="0"/>
              <a:t>ón</a:t>
            </a:r>
            <a:r>
              <a:rPr lang="es-ES_tradnl" sz="1000" dirty="0" smtClean="0"/>
              <a:t> Leticia (2005), La electricidad en la Ciudad de México y </a:t>
            </a:r>
            <a:r>
              <a:rPr lang="es-ES_tradnl" sz="1000" dirty="0" err="1" smtClean="0"/>
              <a:t>ärea</a:t>
            </a:r>
            <a:r>
              <a:rPr lang="es-ES_tradnl" sz="1000" dirty="0" smtClean="0"/>
              <a:t> conurbada. Siglo XXI, editores. México.</a:t>
            </a:r>
            <a:endParaRPr lang="es-ES" sz="1000" dirty="0"/>
          </a:p>
        </p:txBody>
      </p:sp>
    </p:spTree>
    <p:extLst>
      <p:ext uri="{BB962C8B-B14F-4D97-AF65-F5344CB8AC3E}">
        <p14:creationId xmlns:p14="http://schemas.microsoft.com/office/powerpoint/2010/main" val="3755624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62588" y="1124744"/>
            <a:ext cx="6881820" cy="4247317"/>
          </a:xfrm>
          <a:prstGeom prst="rect">
            <a:avLst/>
          </a:prstGeom>
          <a:noFill/>
        </p:spPr>
        <p:txBody>
          <a:bodyPr wrap="none" rtlCol="0">
            <a:spAutoFit/>
          </a:bodyPr>
          <a:lstStyle/>
          <a:p>
            <a:r>
              <a:rPr lang="es-ES_tradnl" dirty="0" smtClean="0"/>
              <a:t>CONCLUSIONES:</a:t>
            </a:r>
          </a:p>
          <a:p>
            <a:endParaRPr lang="es-ES_tradnl" dirty="0"/>
          </a:p>
          <a:p>
            <a:pPr marL="285750" indent="-285750">
              <a:buFont typeface="Arial" charset="0"/>
              <a:buChar char="•"/>
            </a:pPr>
            <a:r>
              <a:rPr lang="es-ES_tradnl" dirty="0" smtClean="0"/>
              <a:t>LA REFORMA ENERGÉTICA DEL 2013 REFLEJA  FALTA DE </a:t>
            </a:r>
            <a:endParaRPr lang="es-ES_tradnl" dirty="0"/>
          </a:p>
          <a:p>
            <a:r>
              <a:rPr lang="es-ES_tradnl" dirty="0" smtClean="0"/>
              <a:t>COHERENCIA  ENTRE EL DISCURSO Y LA REALIDAD.  </a:t>
            </a:r>
          </a:p>
          <a:p>
            <a:pPr marL="285750" indent="-285750">
              <a:buFont typeface="Arial" charset="0"/>
              <a:buChar char="•"/>
            </a:pPr>
            <a:endParaRPr lang="es-ES_tradnl" dirty="0" smtClean="0"/>
          </a:p>
          <a:p>
            <a:pPr marL="285750" indent="-285750">
              <a:buFont typeface="Arial" charset="0"/>
              <a:buChar char="•"/>
            </a:pPr>
            <a:r>
              <a:rPr lang="es-ES_tradnl" dirty="0" smtClean="0"/>
              <a:t>FUE UNA REFORMA PARA PONER  AL SERVICIO DE  </a:t>
            </a:r>
          </a:p>
          <a:p>
            <a:r>
              <a:rPr lang="es-ES_tradnl" dirty="0"/>
              <a:t>I</a:t>
            </a:r>
            <a:r>
              <a:rPr lang="es-ES_tradnl" dirty="0" smtClean="0"/>
              <a:t>NVERSIONISTAS PRIVADOS Y  FUNCIONARIOS, TODA LA </a:t>
            </a:r>
          </a:p>
          <a:p>
            <a:r>
              <a:rPr lang="es-ES_tradnl" dirty="0" smtClean="0"/>
              <a:t>ORGANIZACIÓN</a:t>
            </a:r>
            <a:r>
              <a:rPr lang="es-ES_tradnl" dirty="0"/>
              <a:t> </a:t>
            </a:r>
            <a:r>
              <a:rPr lang="es-ES_tradnl" dirty="0" smtClean="0"/>
              <a:t>DEL ESTADO. </a:t>
            </a:r>
          </a:p>
          <a:p>
            <a:r>
              <a:rPr lang="es-ES_tradnl" dirty="0" smtClean="0"/>
              <a:t> </a:t>
            </a:r>
          </a:p>
          <a:p>
            <a:pPr marL="285750" indent="-285750">
              <a:buFont typeface="Arial" charset="0"/>
              <a:buChar char="•"/>
            </a:pPr>
            <a:r>
              <a:rPr lang="es-ES_tradnl" dirty="0" smtClean="0"/>
              <a:t>SE  IGNORÓ  LA URGENTE NECESIDAD DE </a:t>
            </a:r>
            <a:r>
              <a:rPr lang="es-MX" dirty="0" smtClean="0"/>
              <a:t>REFORZAR </a:t>
            </a:r>
          </a:p>
          <a:p>
            <a:r>
              <a:rPr lang="es-MX" dirty="0" smtClean="0"/>
              <a:t>LA PLANEACION CON EQUILIBRIO A LARGO PLAZO Y</a:t>
            </a:r>
          </a:p>
          <a:p>
            <a:r>
              <a:rPr lang="es-MX" dirty="0" smtClean="0"/>
              <a:t>LA IMPORTANCIA DE LA  GESTI</a:t>
            </a:r>
            <a:r>
              <a:rPr lang="es-ES_tradnl" dirty="0" smtClean="0"/>
              <a:t>ÓN ESTATAL PARA </a:t>
            </a:r>
          </a:p>
          <a:p>
            <a:r>
              <a:rPr lang="es-ES_tradnl" dirty="0" smtClean="0"/>
              <a:t>DISMINUIR DESIGUALDADES.</a:t>
            </a:r>
            <a:r>
              <a:rPr lang="es-MX" dirty="0" smtClean="0"/>
              <a:t> </a:t>
            </a:r>
          </a:p>
          <a:p>
            <a:r>
              <a:rPr lang="es-ES_tradnl" dirty="0" smtClean="0"/>
              <a:t>  </a:t>
            </a:r>
            <a:endParaRPr lang="es-ES_tradnl" dirty="0"/>
          </a:p>
          <a:p>
            <a:pPr marL="285750" indent="-285750">
              <a:buFont typeface="Arial" charset="0"/>
              <a:buChar char="•"/>
            </a:pPr>
            <a:endParaRPr lang="es-MX" dirty="0" smtClean="0"/>
          </a:p>
        </p:txBody>
      </p:sp>
    </p:spTree>
    <p:extLst>
      <p:ext uri="{BB962C8B-B14F-4D97-AF65-F5344CB8AC3E}">
        <p14:creationId xmlns:p14="http://schemas.microsoft.com/office/powerpoint/2010/main" val="181308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41105" y="859934"/>
            <a:ext cx="7447319" cy="4801314"/>
          </a:xfrm>
          <a:prstGeom prst="rect">
            <a:avLst/>
          </a:prstGeom>
          <a:noFill/>
        </p:spPr>
        <p:txBody>
          <a:bodyPr wrap="square" rtlCol="0">
            <a:spAutoFit/>
          </a:bodyPr>
          <a:lstStyle/>
          <a:p>
            <a:r>
              <a:rPr lang="es-ES_tradnl" dirty="0" smtClean="0"/>
              <a:t>CONCLUSIONES:</a:t>
            </a:r>
          </a:p>
          <a:p>
            <a:endParaRPr lang="es-ES_tradnl" dirty="0"/>
          </a:p>
          <a:p>
            <a:endParaRPr lang="es-ES_tradnl" dirty="0" smtClean="0"/>
          </a:p>
          <a:p>
            <a:pPr marL="285750" indent="-285750">
              <a:buFont typeface="Arial" charset="0"/>
              <a:buChar char="•"/>
            </a:pPr>
            <a:r>
              <a:rPr lang="es-ES_tradnl" dirty="0" smtClean="0"/>
              <a:t>DEBEMOS RESCATAR EL CONCEPTO SERVICIO PUBLICO </a:t>
            </a:r>
          </a:p>
          <a:p>
            <a:r>
              <a:rPr lang="es-ES_tradnl" dirty="0" smtClean="0"/>
              <a:t>DE ELECTRICIDAD.</a:t>
            </a:r>
          </a:p>
          <a:p>
            <a:endParaRPr lang="es-ES_tradnl" dirty="0"/>
          </a:p>
          <a:p>
            <a:pPr marL="285750" indent="-285750">
              <a:buFont typeface="Arial" charset="0"/>
              <a:buChar char="•"/>
            </a:pPr>
            <a:r>
              <a:rPr lang="es-ES_tradnl" dirty="0" smtClean="0"/>
              <a:t>DEBE SER </a:t>
            </a:r>
            <a:r>
              <a:rPr lang="es-ES_tradnl" dirty="0"/>
              <a:t>EL </a:t>
            </a:r>
            <a:r>
              <a:rPr lang="es-ES_tradnl" dirty="0" smtClean="0"/>
              <a:t>ESTADO</a:t>
            </a:r>
            <a:r>
              <a:rPr lang="es-ES_tradnl" dirty="0"/>
              <a:t> </a:t>
            </a:r>
            <a:r>
              <a:rPr lang="es-ES_tradnl" dirty="0" smtClean="0"/>
              <a:t>EL QUE ATIENDA EL INTERÉS GENERAL </a:t>
            </a:r>
          </a:p>
          <a:p>
            <a:r>
              <a:rPr lang="es-ES_tradnl" dirty="0" smtClean="0"/>
              <a:t>DE LA ELECTRICIDAD.</a:t>
            </a:r>
          </a:p>
          <a:p>
            <a:endParaRPr lang="es-ES_tradnl" dirty="0" smtClean="0"/>
          </a:p>
          <a:p>
            <a:pPr marL="285750" indent="-285750">
              <a:buFont typeface="Arial" charset="0"/>
              <a:buChar char="•"/>
            </a:pPr>
            <a:r>
              <a:rPr lang="es-ES_tradnl" dirty="0" smtClean="0"/>
              <a:t> </a:t>
            </a:r>
            <a:r>
              <a:rPr lang="es-ES_tradnl" dirty="0"/>
              <a:t>DICHO SERVICIO  </a:t>
            </a:r>
            <a:r>
              <a:rPr lang="es-ES_tradnl" dirty="0" smtClean="0"/>
              <a:t>PÚBLICO </a:t>
            </a:r>
            <a:r>
              <a:rPr lang="es-ES_tradnl" dirty="0"/>
              <a:t>REQUIERE DE PERSONAS </a:t>
            </a:r>
            <a:endParaRPr lang="es-ES_tradnl" dirty="0" smtClean="0"/>
          </a:p>
          <a:p>
            <a:r>
              <a:rPr lang="es-ES_tradnl" dirty="0" smtClean="0"/>
              <a:t> </a:t>
            </a:r>
            <a:r>
              <a:rPr lang="es-ES_tradnl" dirty="0"/>
              <a:t>QUE SIRVAN </a:t>
            </a:r>
            <a:r>
              <a:rPr lang="es-ES_tradnl" dirty="0" smtClean="0"/>
              <a:t>Y </a:t>
            </a:r>
            <a:r>
              <a:rPr lang="es-ES_tradnl" dirty="0"/>
              <a:t>QUE PROMUEVAN LA </a:t>
            </a:r>
            <a:r>
              <a:rPr lang="es-ES_tradnl" dirty="0" smtClean="0"/>
              <a:t>ALTERNANCIA</a:t>
            </a:r>
          </a:p>
          <a:p>
            <a:r>
              <a:rPr lang="es-MX" dirty="0" smtClean="0"/>
              <a:t> </a:t>
            </a:r>
            <a:r>
              <a:rPr lang="es-MX" dirty="0"/>
              <a:t>DEMOCR</a:t>
            </a:r>
            <a:r>
              <a:rPr lang="es-ES_tradnl" dirty="0"/>
              <a:t>ÁTICA, </a:t>
            </a:r>
            <a:r>
              <a:rPr lang="es-ES_tradnl" dirty="0" smtClean="0"/>
              <a:t>NO </a:t>
            </a:r>
            <a:r>
              <a:rPr lang="es-ES_tradnl" dirty="0"/>
              <a:t>QUE SE </a:t>
            </a:r>
            <a:r>
              <a:rPr lang="es-ES_tradnl" dirty="0" smtClean="0"/>
              <a:t>APROVECHEN .</a:t>
            </a:r>
          </a:p>
          <a:p>
            <a:endParaRPr lang="es-ES_tradnl" dirty="0"/>
          </a:p>
          <a:p>
            <a:endParaRPr lang="es-ES_tradnl" dirty="0" smtClean="0"/>
          </a:p>
          <a:p>
            <a:r>
              <a:rPr lang="es-ES_tradnl" dirty="0" smtClean="0"/>
              <a:t>POR SU ATENCIÓN, MUCHAS GRACIAS.</a:t>
            </a:r>
            <a:endParaRPr lang="es-ES_tradnl" dirty="0"/>
          </a:p>
          <a:p>
            <a:endParaRPr lang="es-MX" dirty="0"/>
          </a:p>
          <a:p>
            <a:endParaRPr lang="es-ES_tradnl" dirty="0"/>
          </a:p>
        </p:txBody>
      </p:sp>
    </p:spTree>
    <p:extLst>
      <p:ext uri="{BB962C8B-B14F-4D97-AF65-F5344CB8AC3E}">
        <p14:creationId xmlns:p14="http://schemas.microsoft.com/office/powerpoint/2010/main" val="168420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11560" y="980728"/>
            <a:ext cx="7812359" cy="4524315"/>
          </a:xfrm>
          <a:prstGeom prst="rect">
            <a:avLst/>
          </a:prstGeom>
          <a:noFill/>
        </p:spPr>
        <p:txBody>
          <a:bodyPr wrap="square" rtlCol="0">
            <a:spAutoFit/>
          </a:bodyPr>
          <a:lstStyle/>
          <a:p>
            <a:r>
              <a:rPr lang="es-ES_tradnl" dirty="0" smtClean="0"/>
              <a:t>ANTECEDENTES:</a:t>
            </a:r>
          </a:p>
          <a:p>
            <a:endParaRPr lang="es-ES_tradnl" dirty="0"/>
          </a:p>
          <a:p>
            <a:endParaRPr lang="es-ES_tradnl" dirty="0" smtClean="0"/>
          </a:p>
          <a:p>
            <a:r>
              <a:rPr lang="es-ES_tradnl" dirty="0" smtClean="0"/>
              <a:t>UNO DE LOS PRINCIPALES LOGROS DE LA </a:t>
            </a:r>
          </a:p>
          <a:p>
            <a:r>
              <a:rPr lang="es-ES_tradnl" dirty="0" smtClean="0"/>
              <a:t>REVOLUCIÓN MEXICANA </a:t>
            </a:r>
            <a:r>
              <a:rPr lang="es-ES_tradnl" dirty="0" smtClean="0"/>
              <a:t>FUE </a:t>
            </a:r>
            <a:r>
              <a:rPr lang="es-ES_tradnl" dirty="0" smtClean="0"/>
              <a:t>LA NACIONALIZACION DE LA INDUSTRIA ELÉCTRICA (1960)</a:t>
            </a:r>
          </a:p>
          <a:p>
            <a:r>
              <a:rPr lang="es-ES_tradnl" dirty="0" smtClean="0"/>
              <a:t> </a:t>
            </a:r>
          </a:p>
          <a:p>
            <a:r>
              <a:rPr lang="es-ES_tradnl" dirty="0" smtClean="0"/>
              <a:t>POR ESTA NACIONALIZACION, SE LOGRÓ, A SU VEZ, </a:t>
            </a:r>
          </a:p>
          <a:p>
            <a:r>
              <a:rPr lang="es-ES_tradnl" dirty="0" smtClean="0"/>
              <a:t>INDUSTRIALIZAR LA ELECTRICIDAD  Y, CON BASE EN ESTA </a:t>
            </a:r>
          </a:p>
          <a:p>
            <a:r>
              <a:rPr lang="es-ES_tradnl" dirty="0" smtClean="0"/>
              <a:t>INDUSTRIA Y LA PETROLERA , APOYAR EL IMPULSO DE </a:t>
            </a:r>
          </a:p>
          <a:p>
            <a:r>
              <a:rPr lang="es-ES_tradnl" dirty="0" smtClean="0"/>
              <a:t>UNA POLITICA PÚBLICA DE INDUSTRIALIZACION</a:t>
            </a:r>
          </a:p>
          <a:p>
            <a:r>
              <a:rPr lang="es-ES_tradnl" dirty="0" smtClean="0"/>
              <a:t> SUSTITUTIVA DE IMPORTACIONES EN EL PAÍS.</a:t>
            </a:r>
          </a:p>
          <a:p>
            <a:endParaRPr lang="es-ES_tradnl" dirty="0" smtClean="0"/>
          </a:p>
          <a:p>
            <a:r>
              <a:rPr lang="es-ES_tradnl" dirty="0" smtClean="0"/>
              <a:t>PARA LA CONSTRUCCION DEL SISTEMA ELÉCTRICO MEXICANO </a:t>
            </a:r>
          </a:p>
          <a:p>
            <a:r>
              <a:rPr lang="es-ES_tradnl" dirty="0" smtClean="0"/>
              <a:t>(SEM) FUE DE FUNDAMENTAL IMPORTANCIA LA PLANEACIÓN Y  </a:t>
            </a:r>
          </a:p>
          <a:p>
            <a:r>
              <a:rPr lang="es-ES_tradnl" dirty="0" smtClean="0"/>
              <a:t>LA VISIÓN DE LARGO PLAZO</a:t>
            </a:r>
            <a:r>
              <a:rPr lang="es-ES_tradnl" dirty="0" smtClean="0"/>
              <a:t>.</a:t>
            </a:r>
            <a:endParaRPr lang="es-ES_tradnl" dirty="0"/>
          </a:p>
        </p:txBody>
      </p:sp>
    </p:spTree>
    <p:extLst>
      <p:ext uri="{BB962C8B-B14F-4D97-AF65-F5344CB8AC3E}">
        <p14:creationId xmlns:p14="http://schemas.microsoft.com/office/powerpoint/2010/main" val="1630634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48 Rectángulo redondeado"/>
          <p:cNvSpPr/>
          <p:nvPr/>
        </p:nvSpPr>
        <p:spPr>
          <a:xfrm>
            <a:off x="2148260" y="152400"/>
            <a:ext cx="2089150" cy="36036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sz="1200" b="1" dirty="0">
                <a:solidFill>
                  <a:schemeClr val="bg1"/>
                </a:solidFill>
                <a:latin typeface="Times New Roman" pitchFamily="18" charset="0"/>
                <a:cs typeface="Times New Roman" pitchFamily="18" charset="0"/>
              </a:rPr>
              <a:t>DEMANDA DE ENERGÍA ELÉCTRICA CRECIENTE</a:t>
            </a:r>
          </a:p>
        </p:txBody>
      </p:sp>
      <p:sp>
        <p:nvSpPr>
          <p:cNvPr id="50" name="49 Rectángulo redondeado"/>
          <p:cNvSpPr/>
          <p:nvPr/>
        </p:nvSpPr>
        <p:spPr>
          <a:xfrm>
            <a:off x="1767260" y="533400"/>
            <a:ext cx="2663825" cy="96996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200" b="1" dirty="0">
                <a:solidFill>
                  <a:schemeClr val="bg1"/>
                </a:solidFill>
                <a:latin typeface="Times New Roman" pitchFamily="18" charset="0"/>
                <a:cs typeface="Times New Roman" pitchFamily="18" charset="0"/>
              </a:rPr>
              <a:t>CONSTITUCIÓN Y  LA LEY  DEL SERVICIO PÚBLICO DE ENERGÍA ELÉCTRICA</a:t>
            </a:r>
          </a:p>
        </p:txBody>
      </p:sp>
      <p:sp>
        <p:nvSpPr>
          <p:cNvPr id="51" name="50 Rectángulo redondeado"/>
          <p:cNvSpPr/>
          <p:nvPr/>
        </p:nvSpPr>
        <p:spPr>
          <a:xfrm rot="16200000">
            <a:off x="-433015" y="3213100"/>
            <a:ext cx="2665413" cy="57626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sz="1200" b="1" dirty="0">
                <a:solidFill>
                  <a:schemeClr val="bg1"/>
                </a:solidFill>
                <a:latin typeface="Times New Roman" pitchFamily="18" charset="0"/>
                <a:cs typeface="Times New Roman" pitchFamily="18" charset="0"/>
              </a:rPr>
              <a:t>LA </a:t>
            </a:r>
            <a:r>
              <a:rPr lang="es-MX" sz="1200" b="1" dirty="0" err="1">
                <a:solidFill>
                  <a:schemeClr val="bg1"/>
                </a:solidFill>
                <a:latin typeface="Times New Roman" pitchFamily="18" charset="0"/>
                <a:cs typeface="Times New Roman" pitchFamily="18" charset="0"/>
              </a:rPr>
              <a:t>PlANEACIÓN</a:t>
            </a:r>
            <a:r>
              <a:rPr lang="es-MX" sz="1200" b="1" dirty="0">
                <a:solidFill>
                  <a:schemeClr val="bg1"/>
                </a:solidFill>
                <a:latin typeface="Times New Roman" pitchFamily="18" charset="0"/>
                <a:cs typeface="Times New Roman" pitchFamily="18" charset="0"/>
              </a:rPr>
              <a:t>  DE LA INDUSTRIA ELÉCTRICA MEXICANA</a:t>
            </a:r>
          </a:p>
        </p:txBody>
      </p:sp>
      <p:sp>
        <p:nvSpPr>
          <p:cNvPr id="52" name="51 Rectángulo redondeado"/>
          <p:cNvSpPr/>
          <p:nvPr/>
        </p:nvSpPr>
        <p:spPr>
          <a:xfrm>
            <a:off x="2339752" y="1484784"/>
            <a:ext cx="1728192" cy="68438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200" b="1" dirty="0">
                <a:solidFill>
                  <a:schemeClr val="bg1"/>
                </a:solidFill>
                <a:latin typeface="Times New Roman" pitchFamily="18" charset="0"/>
                <a:cs typeface="Times New Roman" pitchFamily="18" charset="0"/>
              </a:rPr>
              <a:t>COMISIÓN FEDERAL DE ELECTRICIDAD</a:t>
            </a:r>
          </a:p>
        </p:txBody>
      </p:sp>
      <p:sp>
        <p:nvSpPr>
          <p:cNvPr id="53" name="52 Rectángulo redondeado"/>
          <p:cNvSpPr/>
          <p:nvPr/>
        </p:nvSpPr>
        <p:spPr>
          <a:xfrm>
            <a:off x="2148260" y="2852936"/>
            <a:ext cx="1668463" cy="64750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200" b="1" dirty="0">
                <a:solidFill>
                  <a:schemeClr val="bg1"/>
                </a:solidFill>
                <a:latin typeface="Times New Roman" pitchFamily="18" charset="0"/>
                <a:cs typeface="Times New Roman" pitchFamily="18" charset="0"/>
              </a:rPr>
              <a:t>ORGANIZACIÓN DINÁMICA</a:t>
            </a:r>
          </a:p>
        </p:txBody>
      </p:sp>
      <p:sp>
        <p:nvSpPr>
          <p:cNvPr id="54" name="53 Rectángulo redondeado"/>
          <p:cNvSpPr/>
          <p:nvPr/>
        </p:nvSpPr>
        <p:spPr>
          <a:xfrm>
            <a:off x="2453061" y="3822700"/>
            <a:ext cx="1363662" cy="101123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1200" b="1" dirty="0">
                <a:solidFill>
                  <a:schemeClr val="bg1"/>
                </a:solidFill>
                <a:latin typeface="Times New Roman" pitchFamily="18" charset="0"/>
                <a:cs typeface="Times New Roman" pitchFamily="18" charset="0"/>
              </a:rPr>
              <a:t>TECNOLOGÍA DIVERSIFICADA Y COSTOS BAJOS</a:t>
            </a:r>
          </a:p>
        </p:txBody>
      </p:sp>
      <p:sp>
        <p:nvSpPr>
          <p:cNvPr id="55" name="54 Rectángulo redondeado"/>
          <p:cNvSpPr/>
          <p:nvPr/>
        </p:nvSpPr>
        <p:spPr>
          <a:xfrm>
            <a:off x="1979712" y="5257800"/>
            <a:ext cx="1837011" cy="9906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s-MX" sz="1200" b="1" dirty="0">
                <a:solidFill>
                  <a:schemeClr val="bg1"/>
                </a:solidFill>
                <a:latin typeface="Times New Roman" pitchFamily="18" charset="0"/>
                <a:cs typeface="Times New Roman" pitchFamily="18" charset="0"/>
              </a:rPr>
              <a:t>FINANCIAMIENTO MIXTO CRECIENTE BAJO CONTROL ESTATAL</a:t>
            </a:r>
          </a:p>
        </p:txBody>
      </p:sp>
      <p:sp>
        <p:nvSpPr>
          <p:cNvPr id="56" name="55 Rectángulo"/>
          <p:cNvSpPr/>
          <p:nvPr/>
        </p:nvSpPr>
        <p:spPr>
          <a:xfrm>
            <a:off x="4662860" y="100607"/>
            <a:ext cx="4013596" cy="172636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s-MX" sz="1300" dirty="0">
                <a:solidFill>
                  <a:schemeClr val="bg1"/>
                </a:solidFill>
                <a:latin typeface="Times New Roman" pitchFamily="18" charset="0"/>
                <a:cs typeface="Times New Roman" pitchFamily="18" charset="0"/>
              </a:rPr>
              <a:t>(Artículos 27 y 28 </a:t>
            </a:r>
            <a:r>
              <a:rPr lang="es-MX" sz="1300" dirty="0" smtClean="0">
                <a:solidFill>
                  <a:schemeClr val="bg1"/>
                </a:solidFill>
                <a:latin typeface="Times New Roman" pitchFamily="18" charset="0"/>
                <a:cs typeface="Times New Roman" pitchFamily="18" charset="0"/>
              </a:rPr>
              <a:t>Constitucionales</a:t>
            </a:r>
            <a:r>
              <a:rPr lang="es-MX" sz="1300" dirty="0">
                <a:solidFill>
                  <a:schemeClr val="bg1"/>
                </a:solidFill>
                <a:latin typeface="Times New Roman" pitchFamily="18" charset="0"/>
                <a:cs typeface="Times New Roman" pitchFamily="18" charset="0"/>
              </a:rPr>
              <a:t> </a:t>
            </a:r>
            <a:r>
              <a:rPr lang="es-MX" sz="1300" dirty="0" smtClean="0">
                <a:solidFill>
                  <a:schemeClr val="bg1"/>
                </a:solidFill>
                <a:latin typeface="Times New Roman" pitchFamily="18" charset="0"/>
                <a:cs typeface="Times New Roman" pitchFamily="18" charset="0"/>
              </a:rPr>
              <a:t>antes de  la Reforma del 2013) </a:t>
            </a:r>
            <a:r>
              <a:rPr lang="es-MX" sz="1300" dirty="0">
                <a:solidFill>
                  <a:schemeClr val="bg1"/>
                </a:solidFill>
                <a:latin typeface="Times New Roman" pitchFamily="18" charset="0"/>
                <a:cs typeface="Times New Roman" pitchFamily="18" charset="0"/>
              </a:rPr>
              <a:t>.</a:t>
            </a:r>
            <a:br>
              <a:rPr lang="es-MX" sz="1300" dirty="0">
                <a:solidFill>
                  <a:schemeClr val="bg1"/>
                </a:solidFill>
                <a:latin typeface="Times New Roman" pitchFamily="18" charset="0"/>
                <a:cs typeface="Times New Roman" pitchFamily="18" charset="0"/>
              </a:rPr>
            </a:br>
            <a:r>
              <a:rPr lang="es-MX" sz="1300" dirty="0">
                <a:solidFill>
                  <a:schemeClr val="bg1"/>
                </a:solidFill>
                <a:latin typeface="Times New Roman" pitchFamily="18" charset="0"/>
                <a:cs typeface="Times New Roman" pitchFamily="18" charset="0"/>
              </a:rPr>
              <a:t>E</a:t>
            </a:r>
            <a:r>
              <a:rPr lang="es-MX" sz="1300" b="1" dirty="0">
                <a:solidFill>
                  <a:schemeClr val="bg1"/>
                </a:solidFill>
                <a:latin typeface="Times New Roman" pitchFamily="18" charset="0"/>
                <a:cs typeface="Times New Roman" pitchFamily="18" charset="0"/>
              </a:rPr>
              <a:t>l Estado a través de CFE  </a:t>
            </a:r>
            <a:r>
              <a:rPr lang="es-MX" sz="1300" b="1" dirty="0" smtClean="0">
                <a:solidFill>
                  <a:schemeClr val="bg1"/>
                </a:solidFill>
                <a:latin typeface="Times New Roman" pitchFamily="18" charset="0"/>
                <a:cs typeface="Times New Roman" pitchFamily="18" charset="0"/>
              </a:rPr>
              <a:t>estaba </a:t>
            </a:r>
            <a:r>
              <a:rPr lang="es-MX" sz="1300" b="1" dirty="0">
                <a:solidFill>
                  <a:schemeClr val="bg1"/>
                </a:solidFill>
                <a:latin typeface="Times New Roman" pitchFamily="18" charset="0"/>
                <a:cs typeface="Times New Roman" pitchFamily="18" charset="0"/>
              </a:rPr>
              <a:t>obligado</a:t>
            </a:r>
            <a:r>
              <a:rPr lang="es-MX" sz="1300" dirty="0">
                <a:solidFill>
                  <a:schemeClr val="bg1"/>
                </a:solidFill>
                <a:latin typeface="Times New Roman" pitchFamily="18" charset="0"/>
                <a:cs typeface="Times New Roman" pitchFamily="18" charset="0"/>
              </a:rPr>
              <a:t> a proveer el servicio eléctrico </a:t>
            </a:r>
            <a:r>
              <a:rPr lang="es-MX" sz="1300" b="1" dirty="0">
                <a:solidFill>
                  <a:schemeClr val="bg1"/>
                </a:solidFill>
                <a:latin typeface="Times New Roman" pitchFamily="18" charset="0"/>
                <a:cs typeface="Times New Roman" pitchFamily="18" charset="0"/>
              </a:rPr>
              <a:t>sin discriminación, al MENOR COSTO  posible y garantizando el suministro en el corto, mediano y  largo plazo</a:t>
            </a:r>
            <a:r>
              <a:rPr lang="es-MX" sz="1300" dirty="0">
                <a:solidFill>
                  <a:schemeClr val="bg1"/>
                </a:solidFill>
                <a:latin typeface="Times New Roman" pitchFamily="18" charset="0"/>
                <a:cs typeface="Times New Roman" pitchFamily="18" charset="0"/>
              </a:rPr>
              <a:t> (Artículo36bis de </a:t>
            </a:r>
            <a:r>
              <a:rPr lang="es-MX" sz="1300" dirty="0" smtClean="0">
                <a:solidFill>
                  <a:schemeClr val="bg1"/>
                </a:solidFill>
                <a:latin typeface="Times New Roman" pitchFamily="18" charset="0"/>
                <a:cs typeface="Times New Roman" pitchFamily="18" charset="0"/>
              </a:rPr>
              <a:t>la otrora </a:t>
            </a:r>
            <a:r>
              <a:rPr lang="es-MX" sz="1300" dirty="0">
                <a:solidFill>
                  <a:schemeClr val="bg1"/>
                </a:solidFill>
                <a:latin typeface="Times New Roman" pitchFamily="18" charset="0"/>
                <a:cs typeface="Times New Roman" pitchFamily="18" charset="0"/>
              </a:rPr>
              <a:t>Ley del Servicio Público de Energía Eléctrica -</a:t>
            </a:r>
            <a:r>
              <a:rPr lang="es-MX" sz="1300" dirty="0" err="1">
                <a:solidFill>
                  <a:schemeClr val="bg1"/>
                </a:solidFill>
                <a:latin typeface="Times New Roman" pitchFamily="18" charset="0"/>
                <a:cs typeface="Times New Roman" pitchFamily="18" charset="0"/>
              </a:rPr>
              <a:t>LSPEE</a:t>
            </a:r>
            <a:r>
              <a:rPr lang="es-MX" sz="1300" dirty="0">
                <a:solidFill>
                  <a:schemeClr val="bg1"/>
                </a:solidFill>
                <a:latin typeface="Times New Roman" pitchFamily="18" charset="0"/>
                <a:cs typeface="Times New Roman" pitchFamily="18" charset="0"/>
              </a:rPr>
              <a:t>-</a:t>
            </a:r>
            <a:r>
              <a:rPr lang="es-MX" sz="1300" dirty="0" smtClean="0">
                <a:solidFill>
                  <a:schemeClr val="bg1"/>
                </a:solidFill>
                <a:latin typeface="Times New Roman" pitchFamily="18" charset="0"/>
                <a:cs typeface="Times New Roman" pitchFamily="18" charset="0"/>
              </a:rPr>
              <a:t>).</a:t>
            </a:r>
            <a:endParaRPr lang="es-MX" sz="1200" b="1" dirty="0">
              <a:solidFill>
                <a:schemeClr val="bg1"/>
              </a:solidFill>
              <a:latin typeface="Times New Roman" pitchFamily="18" charset="0"/>
              <a:cs typeface="Times New Roman" pitchFamily="18" charset="0"/>
            </a:endParaRPr>
          </a:p>
        </p:txBody>
      </p:sp>
      <p:sp>
        <p:nvSpPr>
          <p:cNvPr id="61" name="60 Rectángulo"/>
          <p:cNvSpPr/>
          <p:nvPr/>
        </p:nvSpPr>
        <p:spPr>
          <a:xfrm>
            <a:off x="4662860" y="1917402"/>
            <a:ext cx="4013596" cy="158360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s-MX" sz="1300" dirty="0" smtClean="0">
                <a:solidFill>
                  <a:schemeClr val="bg1"/>
                </a:solidFill>
                <a:latin typeface="Times New Roman" pitchFamily="18" charset="0"/>
                <a:cs typeface="Times New Roman" pitchFamily="18" charset="0"/>
              </a:rPr>
              <a:t>En el despacho eléctrico </a:t>
            </a:r>
            <a:r>
              <a:rPr lang="es-MX" sz="1300" dirty="0">
                <a:solidFill>
                  <a:schemeClr val="bg1"/>
                </a:solidFill>
                <a:latin typeface="Times New Roman" pitchFamily="18" charset="0"/>
                <a:cs typeface="Times New Roman" pitchFamily="18" charset="0"/>
              </a:rPr>
              <a:t>la curva de duración de carga anual del sistema interconectado nacional se </a:t>
            </a:r>
            <a:r>
              <a:rPr lang="es-MX" sz="1300" dirty="0" smtClean="0">
                <a:solidFill>
                  <a:schemeClr val="bg1"/>
                </a:solidFill>
                <a:latin typeface="Times New Roman" pitchFamily="18" charset="0"/>
                <a:cs typeface="Times New Roman" pitchFamily="18" charset="0"/>
              </a:rPr>
              <a:t>divid</a:t>
            </a:r>
            <a:r>
              <a:rPr lang="es-ES_tradnl" sz="1300" dirty="0" err="1" smtClean="0">
                <a:solidFill>
                  <a:schemeClr val="bg1"/>
                </a:solidFill>
                <a:latin typeface="Times New Roman" pitchFamily="18" charset="0"/>
                <a:cs typeface="Times New Roman" pitchFamily="18" charset="0"/>
              </a:rPr>
              <a:t>ía</a:t>
            </a:r>
            <a:r>
              <a:rPr lang="es-MX" sz="1300" dirty="0" smtClean="0">
                <a:solidFill>
                  <a:schemeClr val="bg1"/>
                </a:solidFill>
                <a:latin typeface="Times New Roman" pitchFamily="18" charset="0"/>
                <a:cs typeface="Times New Roman" pitchFamily="18" charset="0"/>
              </a:rPr>
              <a:t> </a:t>
            </a:r>
            <a:r>
              <a:rPr lang="es-MX" sz="1300" dirty="0">
                <a:solidFill>
                  <a:schemeClr val="bg1"/>
                </a:solidFill>
                <a:latin typeface="Times New Roman" pitchFamily="18" charset="0"/>
                <a:cs typeface="Times New Roman" pitchFamily="18" charset="0"/>
              </a:rPr>
              <a:t>en 3 períodos</a:t>
            </a:r>
            <a:r>
              <a:rPr lang="es-MX" sz="1300" dirty="0" smtClean="0">
                <a:solidFill>
                  <a:schemeClr val="bg1"/>
                </a:solidFill>
                <a:latin typeface="Times New Roman" pitchFamily="18" charset="0"/>
                <a:cs typeface="Times New Roman" pitchFamily="18" charset="0"/>
              </a:rPr>
              <a:t>: BASE</a:t>
            </a:r>
            <a:r>
              <a:rPr lang="es-MX" sz="1300" dirty="0">
                <a:solidFill>
                  <a:schemeClr val="bg1"/>
                </a:solidFill>
                <a:latin typeface="Times New Roman" pitchFamily="18" charset="0"/>
                <a:cs typeface="Times New Roman" pitchFamily="18" charset="0"/>
              </a:rPr>
              <a:t>, INTERMEDIO y PUNTA y para cada uno de ellos se selecciona el tipo de central a despachar. La prioridad la tiene el período BASE </a:t>
            </a:r>
            <a:r>
              <a:rPr lang="es-MX" sz="1300" dirty="0" smtClean="0">
                <a:solidFill>
                  <a:schemeClr val="bg1"/>
                </a:solidFill>
                <a:latin typeface="Times New Roman" pitchFamily="18" charset="0"/>
                <a:cs typeface="Times New Roman" pitchFamily="18" charset="0"/>
              </a:rPr>
              <a:t>(Centrales </a:t>
            </a:r>
            <a:r>
              <a:rPr lang="es-MX" sz="1300" dirty="0">
                <a:solidFill>
                  <a:schemeClr val="bg1"/>
                </a:solidFill>
                <a:latin typeface="Times New Roman" pitchFamily="18" charset="0"/>
                <a:cs typeface="Times New Roman" pitchFamily="18" charset="0"/>
              </a:rPr>
              <a:t>que están siempre disponibles  y con capacidad firme</a:t>
            </a:r>
            <a:r>
              <a:rPr lang="es-MX" sz="1300" dirty="0" smtClean="0">
                <a:solidFill>
                  <a:schemeClr val="bg1"/>
                </a:solidFill>
                <a:latin typeface="Times New Roman" pitchFamily="18" charset="0"/>
                <a:cs typeface="Times New Roman" pitchFamily="18" charset="0"/>
              </a:rPr>
              <a:t>). </a:t>
            </a:r>
            <a:endParaRPr lang="es-MX" sz="1300" dirty="0">
              <a:solidFill>
                <a:schemeClr val="bg1"/>
              </a:solidFill>
              <a:latin typeface="Times New Roman" pitchFamily="18" charset="0"/>
              <a:cs typeface="Times New Roman" pitchFamily="18" charset="0"/>
            </a:endParaRPr>
          </a:p>
        </p:txBody>
      </p:sp>
      <p:sp>
        <p:nvSpPr>
          <p:cNvPr id="62" name="27 CuadroTexto"/>
          <p:cNvSpPr txBox="1">
            <a:spLocks noChangeArrowheads="1"/>
          </p:cNvSpPr>
          <p:nvPr/>
        </p:nvSpPr>
        <p:spPr bwMode="auto">
          <a:xfrm>
            <a:off x="5328023" y="3789363"/>
            <a:ext cx="46037" cy="27699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a:noFill/>
            <a:miter lim="800000"/>
            <a:headEnd/>
            <a:tailEnd/>
          </a:ln>
        </p:spPr>
        <p:txBody>
          <a:bodyPr>
            <a:spAutoFit/>
          </a:bodyPr>
          <a:lstStyle/>
          <a:p>
            <a:endParaRPr lang="es-ES" sz="1200">
              <a:latin typeface="Times New Roman" pitchFamily="18" charset="0"/>
              <a:cs typeface="Times New Roman" pitchFamily="18" charset="0"/>
            </a:endParaRPr>
          </a:p>
        </p:txBody>
      </p:sp>
      <p:cxnSp>
        <p:nvCxnSpPr>
          <p:cNvPr id="63" name="62 Conector angular"/>
          <p:cNvCxnSpPr>
            <a:cxnSpLocks noChangeShapeType="1"/>
          </p:cNvCxnSpPr>
          <p:nvPr/>
        </p:nvCxnSpPr>
        <p:spPr bwMode="auto">
          <a:xfrm flipV="1">
            <a:off x="4343773" y="1052736"/>
            <a:ext cx="336550" cy="66362"/>
          </a:xfrm>
          <a:prstGeom prst="bentConnector3">
            <a:avLst>
              <a:gd name="adj1" fmla="val 50000"/>
            </a:avLst>
          </a:prstGeom>
          <a:noFill/>
          <a:ln w="19050" algn="ctr">
            <a:solidFill>
              <a:srgbClr val="FFFF00"/>
            </a:solidFill>
            <a:miter lim="800000"/>
            <a:headEnd/>
            <a:tailEnd type="arrow" w="med" len="med"/>
          </a:ln>
        </p:spPr>
      </p:cxnSp>
      <p:sp>
        <p:nvSpPr>
          <p:cNvPr id="64" name="63 Rectángulo"/>
          <p:cNvSpPr/>
          <p:nvPr/>
        </p:nvSpPr>
        <p:spPr>
          <a:xfrm>
            <a:off x="4680323" y="3529102"/>
            <a:ext cx="4013596" cy="10349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s-MX" sz="1200" b="1" dirty="0">
              <a:solidFill>
                <a:schemeClr val="tx1"/>
              </a:solidFill>
              <a:latin typeface="Times New Roman" pitchFamily="18" charset="0"/>
              <a:cs typeface="Times New Roman" pitchFamily="18" charset="0"/>
            </a:endParaRPr>
          </a:p>
          <a:p>
            <a:pPr>
              <a:spcAft>
                <a:spcPts val="0"/>
              </a:spcAft>
            </a:pPr>
            <a:r>
              <a:rPr lang="es-MX" sz="1200" b="1" dirty="0" smtClean="0">
                <a:solidFill>
                  <a:schemeClr val="bg1"/>
                </a:solidFill>
                <a:latin typeface="Times New Roman"/>
                <a:ea typeface="Times New Roman"/>
                <a:cs typeface="Times New Roman"/>
              </a:rPr>
              <a:t>considerando para ello las externalidades ambientales para cada tecnología, </a:t>
            </a:r>
            <a:r>
              <a:rPr lang="es-MX" sz="1200" dirty="0" smtClean="0">
                <a:solidFill>
                  <a:schemeClr val="bg1"/>
                </a:solidFill>
                <a:latin typeface="Times New Roman"/>
                <a:ea typeface="Times New Roman"/>
                <a:cs typeface="Times New Roman"/>
              </a:rPr>
              <a:t>y que ofrezca, además, óptima estabilidad, calidad y seguridad del servicio público (…):</a:t>
            </a:r>
          </a:p>
          <a:p>
            <a:pPr>
              <a:spcAft>
                <a:spcPts val="0"/>
              </a:spcAft>
            </a:pPr>
            <a:r>
              <a:rPr lang="es-MX" sz="1200" i="1" dirty="0" smtClean="0">
                <a:solidFill>
                  <a:schemeClr val="bg1"/>
                </a:solidFill>
                <a:latin typeface="Times New Roman"/>
                <a:ea typeface="Times New Roman"/>
                <a:cs typeface="Times New Roman"/>
              </a:rPr>
              <a:t>Párrafo reformado DOF 01-06-2011</a:t>
            </a:r>
            <a:endParaRPr lang="es-MX" sz="1200" dirty="0" smtClean="0">
              <a:solidFill>
                <a:schemeClr val="bg1"/>
              </a:solidFill>
              <a:latin typeface="Times New Roman"/>
              <a:ea typeface="Times New Roman"/>
              <a:cs typeface="Times New Roman"/>
            </a:endParaRPr>
          </a:p>
          <a:p>
            <a:endParaRPr lang="es-MX" sz="1300" dirty="0">
              <a:solidFill>
                <a:schemeClr val="bg1"/>
              </a:solidFill>
              <a:latin typeface="Times New Roman" pitchFamily="18" charset="0"/>
              <a:cs typeface="Times New Roman" pitchFamily="18" charset="0"/>
            </a:endParaRPr>
          </a:p>
          <a:p>
            <a:endParaRPr lang="es-MX" sz="1300" dirty="0">
              <a:solidFill>
                <a:schemeClr val="tx1"/>
              </a:solidFill>
              <a:latin typeface="Times New Roman" pitchFamily="18" charset="0"/>
              <a:cs typeface="Times New Roman" pitchFamily="18" charset="0"/>
            </a:endParaRPr>
          </a:p>
        </p:txBody>
      </p:sp>
      <p:cxnSp>
        <p:nvCxnSpPr>
          <p:cNvPr id="65" name="64 Conector angular"/>
          <p:cNvCxnSpPr/>
          <p:nvPr/>
        </p:nvCxnSpPr>
        <p:spPr>
          <a:xfrm flipV="1">
            <a:off x="3748460" y="4114800"/>
            <a:ext cx="1008063" cy="215900"/>
          </a:xfrm>
          <a:prstGeom prst="bentConnector3">
            <a:avLst>
              <a:gd name="adj1" fmla="val 50000"/>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66" name="65 Rectángulo"/>
          <p:cNvSpPr/>
          <p:nvPr/>
        </p:nvSpPr>
        <p:spPr>
          <a:xfrm>
            <a:off x="4680323" y="4564062"/>
            <a:ext cx="3875442" cy="22805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s-MX" sz="1200" dirty="0" smtClean="0">
                <a:solidFill>
                  <a:schemeClr val="tx1"/>
                </a:solidFill>
                <a:latin typeface="Times New Roman" pitchFamily="18" charset="0"/>
                <a:cs typeface="Times New Roman" pitchFamily="18" charset="0"/>
              </a:rPr>
              <a:t>.E</a:t>
            </a:r>
            <a:r>
              <a:rPr lang="es-MX" sz="1300" dirty="0" smtClean="0">
                <a:solidFill>
                  <a:schemeClr val="bg1"/>
                </a:solidFill>
                <a:latin typeface="Times New Roman" pitchFamily="18" charset="0"/>
                <a:cs typeface="Times New Roman" pitchFamily="18" charset="0"/>
              </a:rPr>
              <a:t>la legislacion nacional en materia de electricidad nunca </a:t>
            </a:r>
            <a:r>
              <a:rPr lang="es-MX" sz="1300" dirty="0" smtClean="0">
                <a:solidFill>
                  <a:schemeClr val="bg1"/>
                </a:solidFill>
                <a:latin typeface="Times New Roman" pitchFamily="18" charset="0"/>
                <a:cs typeface="Times New Roman" pitchFamily="18" charset="0"/>
              </a:rPr>
              <a:t>prohibió</a:t>
            </a:r>
            <a:r>
              <a:rPr lang="es-ES_tradnl" sz="1300" dirty="0" smtClean="0">
                <a:solidFill>
                  <a:schemeClr val="bg1"/>
                </a:solidFill>
                <a:latin typeface="Times New Roman" pitchFamily="18" charset="0"/>
                <a:cs typeface="Times New Roman" pitchFamily="18" charset="0"/>
              </a:rPr>
              <a:t> </a:t>
            </a:r>
            <a:r>
              <a:rPr lang="es-ES_tradnl" sz="1300" dirty="0" smtClean="0">
                <a:solidFill>
                  <a:schemeClr val="bg1"/>
                </a:solidFill>
                <a:latin typeface="Times New Roman" pitchFamily="18" charset="0"/>
                <a:cs typeface="Times New Roman" pitchFamily="18" charset="0"/>
              </a:rPr>
              <a:t>la inversión privada e incluso amplió su presencia con la modificación en 1992 a los </a:t>
            </a:r>
            <a:r>
              <a:rPr lang="es-MX" sz="1300" dirty="0" smtClean="0">
                <a:solidFill>
                  <a:schemeClr val="bg1"/>
                </a:solidFill>
                <a:latin typeface="Times New Roman" pitchFamily="18" charset="0"/>
                <a:cs typeface="Times New Roman" pitchFamily="18" charset="0"/>
              </a:rPr>
              <a:t> arts. </a:t>
            </a:r>
            <a:r>
              <a:rPr lang="es-MX" sz="1300" dirty="0">
                <a:solidFill>
                  <a:schemeClr val="bg1"/>
                </a:solidFill>
                <a:latin typeface="Times New Roman" pitchFamily="18" charset="0"/>
                <a:cs typeface="Times New Roman" pitchFamily="18" charset="0"/>
              </a:rPr>
              <a:t>126 y . 3 de la LSPEE </a:t>
            </a:r>
            <a:r>
              <a:rPr lang="es-MX" sz="1300" dirty="0" smtClean="0">
                <a:solidFill>
                  <a:schemeClr val="bg1"/>
                </a:solidFill>
                <a:latin typeface="Times New Roman" pitchFamily="18" charset="0"/>
                <a:cs typeface="Times New Roman" pitchFamily="18" charset="0"/>
              </a:rPr>
              <a:t>“No </a:t>
            </a:r>
            <a:r>
              <a:rPr lang="es-MX" sz="1300" dirty="0">
                <a:solidFill>
                  <a:schemeClr val="bg1"/>
                </a:solidFill>
                <a:latin typeface="Times New Roman" pitchFamily="18" charset="0"/>
                <a:cs typeface="Times New Roman" pitchFamily="18" charset="0"/>
              </a:rPr>
              <a:t>se considera servicio público. Autoabastecimiento, cogeneración o pequeña </a:t>
            </a:r>
            <a:r>
              <a:rPr lang="es-MX" sz="1300" dirty="0" smtClean="0">
                <a:solidFill>
                  <a:schemeClr val="bg1"/>
                </a:solidFill>
                <a:latin typeface="Times New Roman" pitchFamily="18" charset="0"/>
                <a:cs typeface="Times New Roman" pitchFamily="18" charset="0"/>
              </a:rPr>
              <a:t>producción.</a:t>
            </a:r>
            <a:r>
              <a:rPr lang="es-MX" sz="1300" dirty="0">
                <a:solidFill>
                  <a:schemeClr val="bg1"/>
                </a:solidFill>
                <a:latin typeface="Times New Roman" pitchFamily="18" charset="0"/>
                <a:cs typeface="Times New Roman" pitchFamily="18" charset="0"/>
              </a:rPr>
              <a:t> </a:t>
            </a:r>
            <a:r>
              <a:rPr lang="es-MX" sz="1300" dirty="0" smtClean="0">
                <a:solidFill>
                  <a:schemeClr val="bg1"/>
                </a:solidFill>
                <a:latin typeface="Times New Roman" pitchFamily="18" charset="0"/>
                <a:cs typeface="Times New Roman" pitchFamily="18" charset="0"/>
              </a:rPr>
              <a:t>Producción </a:t>
            </a:r>
            <a:r>
              <a:rPr lang="es-MX" sz="1300" dirty="0">
                <a:solidFill>
                  <a:schemeClr val="bg1"/>
                </a:solidFill>
                <a:latin typeface="Times New Roman" pitchFamily="18" charset="0"/>
                <a:cs typeface="Times New Roman" pitchFamily="18" charset="0"/>
              </a:rPr>
              <a:t>independiente para su venta a CFE para </a:t>
            </a:r>
            <a:r>
              <a:rPr lang="es-MX" sz="1300" dirty="0" smtClean="0">
                <a:solidFill>
                  <a:schemeClr val="bg1"/>
                </a:solidFill>
                <a:latin typeface="Times New Roman" pitchFamily="18" charset="0"/>
                <a:cs typeface="Times New Roman" pitchFamily="18" charset="0"/>
              </a:rPr>
              <a:t>su </a:t>
            </a:r>
            <a:r>
              <a:rPr lang="es-MX" sz="1300" dirty="0">
                <a:solidFill>
                  <a:schemeClr val="bg1"/>
                </a:solidFill>
                <a:latin typeface="Times New Roman" pitchFamily="18" charset="0"/>
                <a:cs typeface="Times New Roman" pitchFamily="18" charset="0"/>
              </a:rPr>
              <a:t>exportación derivada de cogeneración.</a:t>
            </a:r>
            <a:br>
              <a:rPr lang="es-MX" sz="1300" dirty="0">
                <a:solidFill>
                  <a:schemeClr val="bg1"/>
                </a:solidFill>
                <a:latin typeface="Times New Roman" pitchFamily="18" charset="0"/>
                <a:cs typeface="Times New Roman" pitchFamily="18" charset="0"/>
              </a:rPr>
            </a:br>
            <a:r>
              <a:rPr lang="es-MX" sz="1300" dirty="0">
                <a:solidFill>
                  <a:schemeClr val="bg1"/>
                </a:solidFill>
                <a:latin typeface="Times New Roman" pitchFamily="18" charset="0"/>
                <a:cs typeface="Times New Roman" pitchFamily="18" charset="0"/>
              </a:rPr>
              <a:t>Productor </a:t>
            </a:r>
            <a:r>
              <a:rPr lang="es-MX" sz="1300" dirty="0" smtClean="0">
                <a:solidFill>
                  <a:schemeClr val="bg1"/>
                </a:solidFill>
                <a:latin typeface="Times New Roman" pitchFamily="18" charset="0"/>
                <a:cs typeface="Times New Roman" pitchFamily="18" charset="0"/>
              </a:rPr>
              <a:t>independiente </a:t>
            </a:r>
            <a:r>
              <a:rPr lang="es-MX" sz="1300" dirty="0">
                <a:solidFill>
                  <a:schemeClr val="bg1"/>
                </a:solidFill>
                <a:latin typeface="Times New Roman" pitchFamily="18" charset="0"/>
                <a:cs typeface="Times New Roman" pitchFamily="18" charset="0"/>
              </a:rPr>
              <a:t>; pequeña </a:t>
            </a:r>
            <a:r>
              <a:rPr lang="es-MX" sz="1300" dirty="0" smtClean="0">
                <a:solidFill>
                  <a:schemeClr val="bg1"/>
                </a:solidFill>
                <a:latin typeface="Times New Roman" pitchFamily="18" charset="0"/>
                <a:cs typeface="Times New Roman" pitchFamily="18" charset="0"/>
              </a:rPr>
              <a:t>producción; Importaciones </a:t>
            </a:r>
            <a:r>
              <a:rPr lang="es-MX" sz="1300" dirty="0">
                <a:solidFill>
                  <a:schemeClr val="bg1"/>
                </a:solidFill>
                <a:latin typeface="Times New Roman" pitchFamily="18" charset="0"/>
                <a:cs typeface="Times New Roman" pitchFamily="18" charset="0"/>
              </a:rPr>
              <a:t>de energía eléctrica para </a:t>
            </a:r>
            <a:r>
              <a:rPr lang="es-MX" sz="1300" dirty="0" smtClean="0">
                <a:solidFill>
                  <a:schemeClr val="bg1"/>
                </a:solidFill>
                <a:latin typeface="Times New Roman" pitchFamily="18" charset="0"/>
                <a:cs typeface="Times New Roman" pitchFamily="18" charset="0"/>
              </a:rPr>
              <a:t>autoabastecimiento</a:t>
            </a:r>
            <a:r>
              <a:rPr lang="es-MX" sz="1200" dirty="0" smtClean="0">
                <a:solidFill>
                  <a:schemeClr val="bg1"/>
                </a:solidFill>
                <a:latin typeface="Times New Roman" pitchFamily="18" charset="0"/>
                <a:cs typeface="Times New Roman" pitchFamily="18" charset="0"/>
              </a:rPr>
              <a:t>”</a:t>
            </a:r>
            <a:endParaRPr lang="es-MX" sz="1200" dirty="0">
              <a:solidFill>
                <a:schemeClr val="bg1"/>
              </a:solidFill>
              <a:latin typeface="Times New Roman" pitchFamily="18" charset="0"/>
              <a:cs typeface="Times New Roman" pitchFamily="18" charset="0"/>
            </a:endParaRPr>
          </a:p>
        </p:txBody>
      </p:sp>
      <p:cxnSp>
        <p:nvCxnSpPr>
          <p:cNvPr id="67" name="66 Conector angular"/>
          <p:cNvCxnSpPr/>
          <p:nvPr/>
        </p:nvCxnSpPr>
        <p:spPr>
          <a:xfrm flipV="1">
            <a:off x="3816723" y="5661025"/>
            <a:ext cx="1008062" cy="215900"/>
          </a:xfrm>
          <a:prstGeom prst="bentConnector3">
            <a:avLst>
              <a:gd name="adj1" fmla="val 50000"/>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9" name="33 Conector angular"/>
          <p:cNvCxnSpPr/>
          <p:nvPr/>
        </p:nvCxnSpPr>
        <p:spPr>
          <a:xfrm flipV="1">
            <a:off x="3672260" y="3048000"/>
            <a:ext cx="1008063" cy="215900"/>
          </a:xfrm>
          <a:prstGeom prst="bentConnector3">
            <a:avLst>
              <a:gd name="adj1" fmla="val 50000"/>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4" name="23 Arco"/>
          <p:cNvSpPr/>
          <p:nvPr/>
        </p:nvSpPr>
        <p:spPr>
          <a:xfrm rot="16457017">
            <a:off x="997872" y="1468790"/>
            <a:ext cx="1687082" cy="1595201"/>
          </a:xfrm>
          <a:prstGeom prst="arc">
            <a:avLst/>
          </a:prstGeom>
          <a:noFill/>
          <a:ln w="19050">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25" name="24 Arco"/>
          <p:cNvSpPr/>
          <p:nvPr/>
        </p:nvSpPr>
        <p:spPr>
          <a:xfrm rot="11318110">
            <a:off x="1137527" y="4201951"/>
            <a:ext cx="1923875" cy="1559241"/>
          </a:xfrm>
          <a:prstGeom prst="arc">
            <a:avLst/>
          </a:prstGeom>
          <a:noFill/>
          <a:ln w="19050">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cxnSp>
        <p:nvCxnSpPr>
          <p:cNvPr id="27" name="26 Conector recto"/>
          <p:cNvCxnSpPr>
            <a:stCxn id="53" idx="1"/>
          </p:cNvCxnSpPr>
          <p:nvPr/>
        </p:nvCxnSpPr>
        <p:spPr>
          <a:xfrm flipH="1" flipV="1">
            <a:off x="1224335" y="3167151"/>
            <a:ext cx="923925" cy="9536"/>
          </a:xfrm>
          <a:prstGeom prst="line">
            <a:avLst/>
          </a:prstGeom>
          <a:ln w="1905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8" name="27 Conector recto"/>
          <p:cNvCxnSpPr/>
          <p:nvPr/>
        </p:nvCxnSpPr>
        <p:spPr>
          <a:xfrm flipH="1" flipV="1">
            <a:off x="1187625" y="4283560"/>
            <a:ext cx="1265436" cy="13061"/>
          </a:xfrm>
          <a:prstGeom prst="line">
            <a:avLst/>
          </a:prstGeom>
          <a:ln w="19050">
            <a:solidFill>
              <a:srgbClr val="FFFF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2621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2"/>
          </p:nvPr>
        </p:nvSpPr>
        <p:spPr>
          <a:xfrm>
            <a:off x="6553200" y="6356350"/>
            <a:ext cx="2133600" cy="365125"/>
          </a:xfrm>
        </p:spPr>
        <p:txBody>
          <a:bodyPr/>
          <a:lstStyle/>
          <a:p>
            <a:pPr>
              <a:defRPr/>
            </a:pPr>
            <a:fld id="{BF4EB0DE-8427-4362-8E51-96593519742A}" type="slidenum">
              <a:rPr lang="es-MX"/>
              <a:pPr>
                <a:defRPr/>
              </a:pPr>
              <a:t>4</a:t>
            </a:fld>
            <a:endParaRPr lang="es-MX"/>
          </a:p>
        </p:txBody>
      </p:sp>
      <p:sp>
        <p:nvSpPr>
          <p:cNvPr id="4" name="2 CuadroTexto"/>
          <p:cNvSpPr txBox="1">
            <a:spLocks noChangeArrowheads="1"/>
          </p:cNvSpPr>
          <p:nvPr/>
        </p:nvSpPr>
        <p:spPr bwMode="auto">
          <a:xfrm>
            <a:off x="684213" y="-3577"/>
            <a:ext cx="7632700" cy="923330"/>
          </a:xfrm>
          <a:prstGeom prst="rect">
            <a:avLst/>
          </a:prstGeom>
          <a:noFill/>
          <a:ln w="9525">
            <a:noFill/>
            <a:miter lim="800000"/>
            <a:headEnd/>
            <a:tailEnd/>
          </a:ln>
        </p:spPr>
        <p:txBody>
          <a:bodyPr>
            <a:spAutoFit/>
          </a:bodyPr>
          <a:lstStyle/>
          <a:p>
            <a:pPr algn="ctr"/>
            <a:r>
              <a:rPr lang="es-MX" b="1" dirty="0" smtClean="0">
                <a:solidFill>
                  <a:srgbClr val="FFFF00"/>
                </a:solidFill>
                <a:latin typeface="Times New Roman" pitchFamily="18" charset="0"/>
                <a:cs typeface="Times New Roman" pitchFamily="18" charset="0"/>
              </a:rPr>
              <a:t>MEXICO</a:t>
            </a:r>
            <a:endParaRPr lang="es-MX" b="1" dirty="0">
              <a:solidFill>
                <a:srgbClr val="FFFF00"/>
              </a:solidFill>
              <a:latin typeface="Times New Roman" pitchFamily="18" charset="0"/>
              <a:cs typeface="Times New Roman" pitchFamily="18" charset="0"/>
            </a:endParaRPr>
          </a:p>
          <a:p>
            <a:pPr algn="ctr"/>
            <a:r>
              <a:rPr lang="es-MX" b="1" dirty="0">
                <a:solidFill>
                  <a:srgbClr val="FFFF00"/>
                </a:solidFill>
                <a:latin typeface="Times New Roman" pitchFamily="18" charset="0"/>
                <a:cs typeface="Times New Roman" pitchFamily="18" charset="0"/>
              </a:rPr>
              <a:t>Evolución de la capacidad instalada del Sector Eléctrico </a:t>
            </a:r>
            <a:r>
              <a:rPr lang="es-MX" b="1" dirty="0" smtClean="0">
                <a:solidFill>
                  <a:srgbClr val="FFFF00"/>
                </a:solidFill>
                <a:latin typeface="Times New Roman" pitchFamily="18" charset="0"/>
                <a:cs typeface="Times New Roman" pitchFamily="18" charset="0"/>
              </a:rPr>
              <a:t>Nacional, </a:t>
            </a:r>
            <a:r>
              <a:rPr lang="es-MX" dirty="0" smtClean="0">
                <a:solidFill>
                  <a:srgbClr val="FFFF00"/>
                </a:solidFill>
                <a:latin typeface="Times New Roman" pitchFamily="18" charset="0"/>
                <a:cs typeface="Times New Roman" pitchFamily="18" charset="0"/>
              </a:rPr>
              <a:t>(</a:t>
            </a:r>
            <a:r>
              <a:rPr lang="es-MX" dirty="0">
                <a:solidFill>
                  <a:srgbClr val="FFFF00"/>
                </a:solidFill>
                <a:latin typeface="Times New Roman" pitchFamily="18" charset="0"/>
                <a:cs typeface="Times New Roman" pitchFamily="18" charset="0"/>
              </a:rPr>
              <a:t>MW)</a:t>
            </a:r>
          </a:p>
          <a:p>
            <a:pPr algn="ctr"/>
            <a:r>
              <a:rPr lang="es-MX" dirty="0" smtClean="0">
                <a:solidFill>
                  <a:srgbClr val="FFFF00"/>
                </a:solidFill>
                <a:latin typeface="Times New Roman" pitchFamily="18" charset="0"/>
                <a:cs typeface="Times New Roman" pitchFamily="18" charset="0"/>
              </a:rPr>
              <a:t>1960-2014</a:t>
            </a:r>
            <a:endParaRPr lang="es-MX" dirty="0">
              <a:solidFill>
                <a:srgbClr val="FFFF00"/>
              </a:solidFill>
              <a:latin typeface="Times New Roman" pitchFamily="18" charset="0"/>
              <a:cs typeface="Times New Roman" pitchFamily="18" charset="0"/>
            </a:endParaRPr>
          </a:p>
        </p:txBody>
      </p:sp>
      <p:sp>
        <p:nvSpPr>
          <p:cNvPr id="5" name="3 CuadroTexto"/>
          <p:cNvSpPr txBox="1">
            <a:spLocks noChangeArrowheads="1"/>
          </p:cNvSpPr>
          <p:nvPr/>
        </p:nvSpPr>
        <p:spPr bwMode="auto">
          <a:xfrm>
            <a:off x="755650" y="5661248"/>
            <a:ext cx="7416800" cy="1169551"/>
          </a:xfrm>
          <a:prstGeom prst="rect">
            <a:avLst/>
          </a:prstGeom>
          <a:noFill/>
          <a:ln w="9525">
            <a:noFill/>
            <a:miter lim="800000"/>
            <a:headEnd/>
            <a:tailEnd/>
          </a:ln>
        </p:spPr>
        <p:txBody>
          <a:bodyPr>
            <a:spAutoFit/>
          </a:bodyPr>
          <a:lstStyle/>
          <a:p>
            <a:r>
              <a:rPr lang="es-MX" sz="1400" dirty="0">
                <a:latin typeface="Times New Roman" pitchFamily="18" charset="0"/>
                <a:cs typeface="Times New Roman" pitchFamily="18" charset="0"/>
              </a:rPr>
              <a:t>FUENTE:  CFE. Estadísticas del Sector Eléctrico Nacional, varios años</a:t>
            </a:r>
          </a:p>
          <a:p>
            <a:r>
              <a:rPr lang="es-MX" sz="1400" dirty="0">
                <a:latin typeface="Times New Roman" pitchFamily="18" charset="0"/>
                <a:cs typeface="Times New Roman" pitchFamily="18" charset="0"/>
              </a:rPr>
              <a:t>SENER. Sistema de Información Energética, Dirección General de Planeación Energética. Información consultada en Internet </a:t>
            </a:r>
            <a:r>
              <a:rPr lang="es-MX" sz="1400" dirty="0" smtClean="0">
                <a:latin typeface="Times New Roman" pitchFamily="18" charset="0"/>
                <a:cs typeface="Times New Roman" pitchFamily="18" charset="0"/>
                <a:hlinkClick r:id="rId2"/>
              </a:rPr>
              <a:t>www.sener.gob.mx</a:t>
            </a:r>
            <a:endParaRPr lang="es-MX" sz="1400" dirty="0" smtClean="0">
              <a:latin typeface="Times New Roman" pitchFamily="18" charset="0"/>
              <a:cs typeface="Times New Roman" pitchFamily="18" charset="0"/>
            </a:endParaRPr>
          </a:p>
          <a:p>
            <a:r>
              <a:rPr lang="es-MX" sz="1400" dirty="0" smtClean="0">
                <a:latin typeface="Times New Roman" pitchFamily="18" charset="0"/>
                <a:cs typeface="Times New Roman" pitchFamily="18" charset="0"/>
              </a:rPr>
              <a:t>Peña Nieto, Enrique [2015]. Tercer Informe de Gobierno 2014-2015. Anexo estadístico, Gobierno de los Estados Unidos Mexicanos, México.</a:t>
            </a:r>
            <a:endParaRPr lang="es-MX" sz="14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650" y="908720"/>
            <a:ext cx="8020716" cy="4809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981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a:xfrm>
            <a:off x="432048" y="404664"/>
            <a:ext cx="8244408" cy="6192688"/>
          </a:xfrm>
          <a:prstGeom prst="rect">
            <a:avLst/>
          </a:prstGeom>
        </p:spPr>
        <p:txBody>
          <a:bodyPr/>
          <a:lstStyle/>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60" charset="2"/>
              <a:buChar char=""/>
              <a:tabLst/>
              <a:defRPr/>
            </a:pPr>
            <a:endParaRPr kumimoji="0" lang="es-MX" sz="1800" b="1" i="0" u="none" strike="noStrike" kern="1200" cap="none" spc="0" normalizeH="0" baseline="0" noProof="0" dirty="0" smtClean="0">
              <a:ln>
                <a:noFill/>
              </a:ln>
              <a:effectLst/>
              <a:uLnTx/>
              <a:uFillTx/>
              <a:latin typeface="+mn-lt"/>
              <a:ea typeface="ＭＳ Ｐゴシック" pitchFamily="-60" charset="-128"/>
              <a:cs typeface="+mn-cs"/>
            </a:endParaRPr>
          </a:p>
          <a:p>
            <a:pPr defTabSz="914400">
              <a:spcBef>
                <a:spcPts val="600"/>
              </a:spcBef>
              <a:buClr>
                <a:schemeClr val="tx2"/>
              </a:buClr>
              <a:buSzPct val="73000"/>
              <a:defRPr/>
            </a:pPr>
            <a:r>
              <a:rPr lang="es-MX" dirty="0" smtClean="0">
                <a:ea typeface="ＭＳ Ｐゴシック" pitchFamily="-60" charset="-128"/>
              </a:rPr>
              <a:t>Por lo anterior, afirmamos que </a:t>
            </a:r>
            <a:r>
              <a:rPr lang="es-ES_tradnl" dirty="0" smtClean="0">
                <a:ea typeface="ＭＳ Ｐゴシック" pitchFamily="-60" charset="-128"/>
              </a:rPr>
              <a:t> </a:t>
            </a:r>
            <a:r>
              <a:rPr kumimoji="0" lang="es-MX" i="0" u="none" strike="noStrike" kern="1200" cap="none" spc="0" normalizeH="0" baseline="0" noProof="0" dirty="0" smtClean="0">
                <a:ln>
                  <a:noFill/>
                </a:ln>
                <a:effectLst/>
                <a:uLnTx/>
                <a:uFillTx/>
                <a:ea typeface="ＭＳ Ｐゴシック" pitchFamily="-60" charset="-128"/>
              </a:rPr>
              <a:t>NO ERA NECESARIA LA REFORMA ENERG</a:t>
            </a:r>
            <a:r>
              <a:rPr kumimoji="0" lang="es-ES_tradnl" i="0" u="none" strike="noStrike" kern="1200" cap="none" spc="0" normalizeH="0" baseline="0" noProof="0" dirty="0" smtClean="0">
                <a:ln>
                  <a:noFill/>
                </a:ln>
                <a:effectLst/>
                <a:uLnTx/>
                <a:uFillTx/>
                <a:ea typeface="ＭＳ Ｐゴシック" pitchFamily="-60" charset="-128"/>
              </a:rPr>
              <a:t>É</a:t>
            </a:r>
            <a:r>
              <a:rPr kumimoji="0" lang="es-MX" i="0" u="none" strike="noStrike" kern="1200" cap="none" spc="0" normalizeH="0" baseline="0" noProof="0" dirty="0" smtClean="0">
                <a:ln>
                  <a:noFill/>
                </a:ln>
                <a:effectLst/>
                <a:uLnTx/>
                <a:uFillTx/>
                <a:ea typeface="ＭＳ Ｐゴシック" pitchFamily="-60" charset="-128"/>
              </a:rPr>
              <a:t>TICA DEL 2013</a:t>
            </a:r>
            <a:r>
              <a:rPr lang="es-MX" dirty="0" smtClean="0"/>
              <a:t>.</a:t>
            </a:r>
          </a:p>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60" charset="2"/>
              <a:buChar char=""/>
              <a:tabLst/>
              <a:defRPr/>
            </a:pPr>
            <a:r>
              <a:rPr kumimoji="0" lang="es-MX" i="0" u="none" strike="noStrike" kern="1200" cap="none" spc="0" normalizeH="0" baseline="0" noProof="0" dirty="0" smtClean="0">
                <a:ln>
                  <a:noFill/>
                </a:ln>
                <a:effectLst/>
                <a:uLnTx/>
                <a:uFillTx/>
                <a:ea typeface="ＭＳ Ｐゴシック" pitchFamily="-60" charset="-128"/>
              </a:rPr>
              <a:t>Antes de esa</a:t>
            </a:r>
            <a:r>
              <a:rPr lang="es-MX" noProof="0" dirty="0" smtClean="0">
                <a:ea typeface="ＭＳ Ｐゴシック" pitchFamily="-60" charset="-128"/>
              </a:rPr>
              <a:t> </a:t>
            </a:r>
            <a:r>
              <a:rPr kumimoji="0" lang="es-MX" i="0" u="none" strike="noStrike" kern="1200" cap="none" spc="0" normalizeH="0" baseline="0" noProof="0" dirty="0" smtClean="0">
                <a:ln>
                  <a:noFill/>
                </a:ln>
                <a:effectLst/>
                <a:uLnTx/>
                <a:uFillTx/>
                <a:ea typeface="ＭＳ Ｐゴシック" pitchFamily="-60" charset="-128"/>
              </a:rPr>
              <a:t>reforma energ</a:t>
            </a:r>
            <a:r>
              <a:rPr kumimoji="0" lang="es-ES_tradnl" i="0" u="none" strike="noStrike" kern="1200" cap="none" spc="0" normalizeH="0" baseline="0" noProof="0" dirty="0" smtClean="0">
                <a:ln>
                  <a:noFill/>
                </a:ln>
                <a:effectLst/>
                <a:uLnTx/>
                <a:uFillTx/>
                <a:ea typeface="ＭＳ Ｐゴシック" pitchFamily="-60" charset="-128"/>
              </a:rPr>
              <a:t>ética, en</a:t>
            </a:r>
            <a:r>
              <a:rPr kumimoji="0" lang="es-MX" i="0" u="none" strike="noStrike" kern="1200" cap="none" spc="0" normalizeH="0" baseline="0" noProof="0" dirty="0" smtClean="0">
                <a:ln>
                  <a:noFill/>
                </a:ln>
                <a:effectLst/>
                <a:uLnTx/>
                <a:uFillTx/>
                <a:ea typeface="ＭＳ Ｐゴシック" pitchFamily="-60" charset="-128"/>
              </a:rPr>
              <a:t> México  ya se </a:t>
            </a:r>
            <a:r>
              <a:rPr kumimoji="0" lang="es-MX" i="0" u="none" strike="noStrike" kern="1200" cap="none" spc="0" normalizeH="0" baseline="0" noProof="0" dirty="0" smtClean="0">
                <a:ln>
                  <a:noFill/>
                </a:ln>
                <a:effectLst/>
                <a:uLnTx/>
                <a:uFillTx/>
                <a:ea typeface="ＭＳ Ｐゴシック" pitchFamily="-60" charset="-128"/>
              </a:rPr>
              <a:t>permitía  </a:t>
            </a:r>
            <a:r>
              <a:rPr kumimoji="0" lang="es-MX" i="0" u="none" strike="noStrike" kern="1200" cap="none" spc="0" normalizeH="0" baseline="0" noProof="0" dirty="0" smtClean="0">
                <a:ln>
                  <a:noFill/>
                </a:ln>
                <a:effectLst/>
                <a:uLnTx/>
                <a:uFillTx/>
                <a:ea typeface="ＭＳ Ｐゴシック" pitchFamily="-60" charset="-128"/>
              </a:rPr>
              <a:t>la inversión privada en capacidad de generación eléctrica PERO mediante contratos de largo plazo. El SISTEMA ELECTRICO</a:t>
            </a:r>
            <a:r>
              <a:rPr kumimoji="0" lang="es-MX" i="0" u="none" strike="noStrike" kern="1200" cap="none" spc="0" normalizeH="0" noProof="0" dirty="0" smtClean="0">
                <a:ln>
                  <a:noFill/>
                </a:ln>
                <a:effectLst/>
                <a:uLnTx/>
                <a:uFillTx/>
                <a:ea typeface="ＭＳ Ｐゴシック" pitchFamily="-60" charset="-128"/>
              </a:rPr>
              <a:t> MEXICANO </a:t>
            </a:r>
            <a:r>
              <a:rPr kumimoji="0" lang="es-MX" i="0" u="none" strike="noStrike" kern="1200" cap="none" spc="0" normalizeH="0" baseline="0" noProof="0" dirty="0" smtClean="0">
                <a:ln>
                  <a:noFill/>
                </a:ln>
                <a:effectLst/>
                <a:uLnTx/>
                <a:uFillTx/>
                <a:ea typeface="ＭＳ Ｐゴシック" pitchFamily="-60" charset="-128"/>
              </a:rPr>
              <a:t> </a:t>
            </a:r>
            <a:r>
              <a:rPr lang="es-MX" dirty="0" smtClean="0">
                <a:ea typeface="ＭＳ Ｐゴシック" pitchFamily="-60" charset="-128"/>
              </a:rPr>
              <a:t>tenía</a:t>
            </a:r>
            <a:r>
              <a:rPr lang="es-ES_tradnl" dirty="0" smtClean="0">
                <a:ea typeface="ＭＳ Ｐゴシック" pitchFamily="-60" charset="-128"/>
              </a:rPr>
              <a:t> </a:t>
            </a:r>
            <a:r>
              <a:rPr lang="es-ES_tradnl" dirty="0" smtClean="0">
                <a:ea typeface="ＭＳ Ｐゴシック" pitchFamily="-60" charset="-128"/>
              </a:rPr>
              <a:t>a</a:t>
            </a:r>
            <a:r>
              <a:rPr kumimoji="0" lang="es-MX" i="0" u="none" strike="noStrike" kern="1200" cap="none" spc="0" normalizeH="0" baseline="0" noProof="0" dirty="0" smtClean="0">
                <a:ln>
                  <a:noFill/>
                </a:ln>
                <a:effectLst/>
                <a:uLnTx/>
                <a:uFillTx/>
                <a:ea typeface="ＭＳ Ｐゴシック" pitchFamily="-60" charset="-128"/>
              </a:rPr>
              <a:t> la inversión privada como un recurso adicional para construir nueva capacidad, y esa inversión privada</a:t>
            </a:r>
            <a:r>
              <a:rPr lang="es-MX" dirty="0" smtClean="0"/>
              <a:t> </a:t>
            </a:r>
            <a:r>
              <a:rPr lang="es-MX" dirty="0" smtClean="0"/>
              <a:t>tenía</a:t>
            </a:r>
            <a:r>
              <a:rPr lang="es-ES_tradnl" dirty="0" smtClean="0"/>
              <a:t> </a:t>
            </a:r>
            <a:r>
              <a:rPr lang="es-MX" dirty="0" smtClean="0"/>
              <a:t>límites. Las figuras de Productor independiente de energía, autoconsumo, cogeneración y sociedad de autoabastecimiento en las comunidades rurales o en poblaciones aisladas eran COMPLEMENTARIAS Y NO SUSTITUTIVAS del servicio público de electricidad.</a:t>
            </a:r>
          </a:p>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60" charset="2"/>
              <a:buChar char=""/>
              <a:tabLst/>
              <a:defRPr/>
            </a:pPr>
            <a:r>
              <a:rPr lang="es-MX" dirty="0" smtClean="0"/>
              <a:t>La CFE daba libertad a los usuarios y generadores para que contratasen capacidad de generación para su beneficio seleccionando las estrategias que más les convinieran .</a:t>
            </a:r>
          </a:p>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60" charset="2"/>
              <a:buChar char=""/>
              <a:tabLst/>
              <a:defRPr/>
            </a:pPr>
            <a:r>
              <a:rPr lang="es-MX" dirty="0" smtClean="0"/>
              <a:t>El suministro de electricidad ya no era  la única actividad  de la CFE pues con la construcción de cables de fibra óptica  en su red de distribución de alto voltaje, creó sinergias técnicas entre la distribución de la electricidad y  el servicio  telefónico (EMPRESA MULTISERVICIO</a:t>
            </a:r>
            <a:r>
              <a:rPr lang="es-MX" sz="2000" b="1" dirty="0" smtClean="0">
                <a:latin typeface="+mn-lt"/>
              </a:rPr>
              <a:t>).</a:t>
            </a:r>
            <a:endParaRPr kumimoji="0" lang="es-ES" sz="2800" b="0" i="0" u="none" strike="noStrike" kern="1200" cap="none" spc="0" normalizeH="0" baseline="0" noProof="0" dirty="0" smtClean="0">
              <a:ln>
                <a:noFill/>
              </a:ln>
              <a:effectLst/>
              <a:uLnTx/>
              <a:uFillTx/>
              <a:latin typeface="+mn-lt"/>
              <a:ea typeface="ＭＳ Ｐゴシック" pitchFamily="-60" charset="-128"/>
              <a:cs typeface="+mn-cs"/>
            </a:endParaRPr>
          </a:p>
        </p:txBody>
      </p:sp>
    </p:spTree>
    <p:extLst>
      <p:ext uri="{BB962C8B-B14F-4D97-AF65-F5344CB8AC3E}">
        <p14:creationId xmlns:p14="http://schemas.microsoft.com/office/powerpoint/2010/main" val="927376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259632" y="188640"/>
            <a:ext cx="6696744" cy="923330"/>
          </a:xfrm>
          <a:prstGeom prst="rect">
            <a:avLst/>
          </a:prstGeom>
          <a:noFill/>
        </p:spPr>
        <p:txBody>
          <a:bodyPr wrap="square" rtlCol="0">
            <a:spAutoFit/>
          </a:bodyPr>
          <a:lstStyle/>
          <a:p>
            <a:pPr algn="ctr"/>
            <a:r>
              <a:rPr lang="es-MX" b="1" dirty="0" smtClean="0"/>
              <a:t>GENERACIÓN BRUTA DE LA INDUSTRIA ELÉCTRICA</a:t>
            </a:r>
          </a:p>
          <a:p>
            <a:pPr algn="ctr"/>
            <a:r>
              <a:rPr lang="es-MX" dirty="0" smtClean="0"/>
              <a:t>1992-2014</a:t>
            </a:r>
          </a:p>
          <a:p>
            <a:pPr algn="ctr"/>
            <a:r>
              <a:rPr lang="es-MX" i="1" dirty="0" smtClean="0"/>
              <a:t>(</a:t>
            </a:r>
            <a:r>
              <a:rPr lang="es-MX" i="1" dirty="0" err="1" smtClean="0"/>
              <a:t>GWh</a:t>
            </a:r>
            <a:r>
              <a:rPr lang="es-MX" i="1" dirty="0" smtClean="0"/>
              <a:t>)</a:t>
            </a:r>
            <a:endParaRPr lang="es-ES" i="1" dirty="0"/>
          </a:p>
        </p:txBody>
      </p:sp>
      <p:sp>
        <p:nvSpPr>
          <p:cNvPr id="4" name="3 CuadroTexto"/>
          <p:cNvSpPr txBox="1"/>
          <p:nvPr/>
        </p:nvSpPr>
        <p:spPr>
          <a:xfrm>
            <a:off x="971600" y="5877272"/>
            <a:ext cx="7200800" cy="830997"/>
          </a:xfrm>
          <a:prstGeom prst="rect">
            <a:avLst/>
          </a:prstGeom>
          <a:noFill/>
        </p:spPr>
        <p:txBody>
          <a:bodyPr wrap="square" rtlCol="0">
            <a:spAutoFit/>
          </a:bodyPr>
          <a:lstStyle/>
          <a:p>
            <a:r>
              <a:rPr lang="es-MX" sz="1200" dirty="0" smtClean="0"/>
              <a:t>Fuente: Secretaría de Energía, </a:t>
            </a:r>
            <a:r>
              <a:rPr lang="es-MX" sz="1200" i="1" dirty="0" smtClean="0"/>
              <a:t>Sistema de Información Energética</a:t>
            </a:r>
            <a:r>
              <a:rPr lang="es-MX" sz="1200" dirty="0" smtClean="0"/>
              <a:t>, información consultada en Internet </a:t>
            </a:r>
            <a:r>
              <a:rPr lang="es-MX" sz="1200" dirty="0" smtClean="0">
                <a:hlinkClick r:id="rId2"/>
              </a:rPr>
              <a:t>www.sener.gob.mx</a:t>
            </a:r>
            <a:endParaRPr lang="es-MX" sz="1200" dirty="0" smtClean="0"/>
          </a:p>
          <a:p>
            <a:r>
              <a:rPr lang="es-MX" sz="1200" dirty="0" smtClean="0"/>
              <a:t>Peña Nieto, Enrique [2015], </a:t>
            </a:r>
            <a:r>
              <a:rPr lang="es-MX" sz="1200" i="1" dirty="0" smtClean="0"/>
              <a:t>Tercer Informe de Gobierno 2014-2015. Anexo Estadístico</a:t>
            </a:r>
            <a:r>
              <a:rPr lang="es-MX" sz="1200" dirty="0" smtClean="0"/>
              <a:t>, México, Presidencia de la República</a:t>
            </a:r>
            <a:endParaRPr lang="es-ES" sz="12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337280"/>
            <a:ext cx="7098411" cy="425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426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51519" y="548680"/>
            <a:ext cx="8712969" cy="5062924"/>
          </a:xfrm>
          <a:prstGeom prst="rect">
            <a:avLst/>
          </a:prstGeom>
          <a:noFill/>
        </p:spPr>
        <p:txBody>
          <a:bodyPr wrap="square" rtlCol="0">
            <a:spAutoFit/>
          </a:bodyPr>
          <a:lstStyle/>
          <a:p>
            <a:r>
              <a:rPr lang="es-ES_tradnl" sz="1700" dirty="0" smtClean="0"/>
              <a:t>                                 ¿ MERCADO ELÉCTRICO EN </a:t>
            </a:r>
            <a:r>
              <a:rPr lang="es-ES_tradnl" sz="1700" dirty="0" smtClean="0"/>
              <a:t>MÉXICO?</a:t>
            </a:r>
          </a:p>
          <a:p>
            <a:endParaRPr lang="es-ES_tradnl" sz="1700" dirty="0" smtClean="0"/>
          </a:p>
          <a:p>
            <a:r>
              <a:rPr lang="es-ES_tradnl" sz="1700" dirty="0" smtClean="0"/>
              <a:t>EL CAPITAL PRIVADO EN ELECTRICIDAD EXISTE EN MÉXICO POR EL APOYO </a:t>
            </a:r>
          </a:p>
          <a:p>
            <a:r>
              <a:rPr lang="es-ES_tradnl" sz="1700" dirty="0" smtClean="0"/>
              <a:t>ESTATAL ( PORTEO, RESPALDO DE ENERGÍA,  AVAL POR SU CAPACIDAD </a:t>
            </a:r>
          </a:p>
          <a:p>
            <a:r>
              <a:rPr lang="es-ES_tradnl" sz="1700" dirty="0" smtClean="0"/>
              <a:t>INSTALADA EN EL MERCADO INTERNACIONAL DE CAPITALES, RETIRO DE PLANTAS YA AMORTIZADAS Y ÚTILES, ETC).</a:t>
            </a:r>
          </a:p>
          <a:p>
            <a:endParaRPr lang="es-ES_tradnl" sz="1700" dirty="0"/>
          </a:p>
          <a:p>
            <a:pPr marL="285750" indent="-285750">
              <a:buFont typeface="Arial" charset="0"/>
              <a:buChar char="•"/>
            </a:pPr>
            <a:r>
              <a:rPr lang="es-ES_tradnl" sz="1700" dirty="0"/>
              <a:t> LAS BASES DEL MERCADO </a:t>
            </a:r>
            <a:r>
              <a:rPr lang="es-ES_tradnl" sz="1700" dirty="0" smtClean="0"/>
              <a:t>ELÉCTRICO SE </a:t>
            </a:r>
            <a:r>
              <a:rPr lang="es-ES_tradnl" sz="1700" dirty="0"/>
              <a:t>PUBLICARON HASTA AGOSTO </a:t>
            </a:r>
            <a:endParaRPr lang="es-ES_tradnl" sz="1700" dirty="0" smtClean="0"/>
          </a:p>
          <a:p>
            <a:r>
              <a:rPr lang="es-ES_tradnl" sz="1700" dirty="0" smtClean="0"/>
              <a:t>DEL 2015.  A  CASI DOS AÑOS DE LA MODIFICACIÓN DE LOS ARTICULOS 25,27</a:t>
            </a:r>
          </a:p>
          <a:p>
            <a:r>
              <a:rPr lang="es-ES_tradnl" sz="1700" dirty="0" smtClean="0"/>
              <a:t> Y 28 DE LA CONSTITUCIÓN ( DICIEMBRE DEL 2013) </a:t>
            </a:r>
          </a:p>
          <a:p>
            <a:pPr marL="285750" indent="-285750">
              <a:buFont typeface="Arial" charset="0"/>
              <a:buChar char="•"/>
            </a:pPr>
            <a:r>
              <a:rPr lang="es-ES_tradnl" sz="1700" dirty="0" smtClean="0"/>
              <a:t> LOS  MANUALES DE PRÁCTICAS DEL MERCADO  ESTÁN EN REVISIÓN EN</a:t>
            </a:r>
          </a:p>
          <a:p>
            <a:r>
              <a:rPr lang="es-ES_tradnl" sz="1700" dirty="0" smtClean="0"/>
              <a:t>LA COFEMER</a:t>
            </a:r>
          </a:p>
          <a:p>
            <a:pPr marL="285750" indent="-285750">
              <a:buFont typeface="Arial" charset="0"/>
              <a:buChar char="•"/>
            </a:pPr>
            <a:r>
              <a:rPr lang="es-ES_tradnl" sz="1700" dirty="0" smtClean="0"/>
              <a:t>LAS GUÍAS  OPERATIVAS ESTÁN EN PREPARACIÓN EN EL CENACE</a:t>
            </a:r>
            <a:endParaRPr lang="es-ES_tradnl" sz="1700" dirty="0"/>
          </a:p>
          <a:p>
            <a:endParaRPr lang="es-ES_tradnl" sz="1700" dirty="0" smtClean="0"/>
          </a:p>
          <a:p>
            <a:r>
              <a:rPr lang="es-ES_tradnl" sz="1700" dirty="0" smtClean="0"/>
              <a:t>EL MERCADO MAYORISTA NO EXISTE EN EL PAIS. Las </a:t>
            </a:r>
            <a:r>
              <a:rPr lang="es-ES_tradnl" sz="1700" dirty="0" smtClean="0"/>
              <a:t>tarifas  </a:t>
            </a:r>
            <a:r>
              <a:rPr lang="es-ES_tradnl" sz="1700" dirty="0" smtClean="0"/>
              <a:t>de electricidad han disminu</a:t>
            </a:r>
            <a:r>
              <a:rPr lang="es-ES_tradnl" sz="1700" dirty="0"/>
              <a:t>i</a:t>
            </a:r>
            <a:r>
              <a:rPr lang="es-ES_tradnl" sz="1700" dirty="0" smtClean="0"/>
              <a:t>do por la baja en el precio del gas </a:t>
            </a:r>
            <a:r>
              <a:rPr lang="es-ES_tradnl" sz="1700" dirty="0" smtClean="0"/>
              <a:t>importado </a:t>
            </a:r>
            <a:r>
              <a:rPr lang="es-ES_tradnl" sz="1700" dirty="0" smtClean="0"/>
              <a:t>y no por la competencia que se supone se creará </a:t>
            </a:r>
            <a:r>
              <a:rPr lang="es-ES_tradnl" sz="1700" dirty="0" smtClean="0"/>
              <a:t>en  </a:t>
            </a:r>
            <a:r>
              <a:rPr lang="es-ES_tradnl" sz="1700" dirty="0" smtClean="0"/>
              <a:t>este mercado. SIN COMPETENCIA NO </a:t>
            </a:r>
            <a:r>
              <a:rPr lang="es-ES_tradnl" sz="1700" dirty="0" smtClean="0"/>
              <a:t>TENDRÁ SENTIDO </a:t>
            </a:r>
            <a:r>
              <a:rPr lang="es-ES_tradnl" sz="1700" dirty="0" smtClean="0"/>
              <a:t>LA MODIFICACIÓN A LOS </a:t>
            </a:r>
            <a:r>
              <a:rPr lang="es-ES_tradnl" sz="1700" dirty="0" smtClean="0"/>
              <a:t>ARTÍCULOS 25</a:t>
            </a:r>
            <a:r>
              <a:rPr lang="es-ES_tradnl" sz="1700" dirty="0" smtClean="0"/>
              <a:t>, 27 Y 28 DE NUESTRA CARTA MAGNA.</a:t>
            </a:r>
          </a:p>
          <a:p>
            <a:r>
              <a:rPr lang="es-ES_tradnl" sz="1700" dirty="0" smtClean="0"/>
              <a:t> </a:t>
            </a:r>
            <a:endParaRPr lang="es-ES_tradnl" sz="1700" dirty="0"/>
          </a:p>
        </p:txBody>
      </p:sp>
    </p:spTree>
    <p:extLst>
      <p:ext uri="{BB962C8B-B14F-4D97-AF65-F5344CB8AC3E}">
        <p14:creationId xmlns:p14="http://schemas.microsoft.com/office/powerpoint/2010/main" val="154823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39215" y="5805264"/>
            <a:ext cx="7621217" cy="954107"/>
          </a:xfrm>
          <a:prstGeom prst="rect">
            <a:avLst/>
          </a:prstGeom>
          <a:noFill/>
        </p:spPr>
        <p:txBody>
          <a:bodyPr wrap="square" rtlCol="0">
            <a:spAutoFit/>
          </a:bodyPr>
          <a:lstStyle/>
          <a:p>
            <a:r>
              <a:rPr lang="es-MX" sz="1400" dirty="0" smtClean="0"/>
              <a:t>Fuente: Elaborado con información proporcionada por  CFE. Estadísticas de Venta. Información consultada en Internet &lt;www.cfe.gob.mx&gt;</a:t>
            </a:r>
          </a:p>
          <a:p>
            <a:r>
              <a:rPr lang="es-MX" sz="1400" dirty="0" smtClean="0"/>
              <a:t>INEGI. Banco de Información Económica. Información consultada en Internet &lt;www.inegi.org.mx&gt;</a:t>
            </a:r>
            <a:endParaRPr lang="es-MX" sz="1400" dirty="0"/>
          </a:p>
        </p:txBody>
      </p:sp>
      <p:sp>
        <p:nvSpPr>
          <p:cNvPr id="3" name="2 CuadroTexto"/>
          <p:cNvSpPr txBox="1"/>
          <p:nvPr/>
        </p:nvSpPr>
        <p:spPr>
          <a:xfrm>
            <a:off x="827584" y="68431"/>
            <a:ext cx="7560840" cy="1200329"/>
          </a:xfrm>
          <a:prstGeom prst="rect">
            <a:avLst/>
          </a:prstGeom>
          <a:noFill/>
        </p:spPr>
        <p:txBody>
          <a:bodyPr wrap="square" rtlCol="0">
            <a:spAutoFit/>
          </a:bodyPr>
          <a:lstStyle/>
          <a:p>
            <a:pPr algn="ctr"/>
            <a:r>
              <a:rPr lang="es-MX" sz="2400" dirty="0" smtClean="0">
                <a:latin typeface="Times New Roman" pitchFamily="18" charset="0"/>
                <a:cs typeface="Times New Roman" pitchFamily="18" charset="0"/>
              </a:rPr>
              <a:t>Sector Eléctrico Nacional</a:t>
            </a:r>
          </a:p>
          <a:p>
            <a:pPr algn="ctr"/>
            <a:r>
              <a:rPr lang="es-MX" sz="2400" dirty="0" smtClean="0">
                <a:latin typeface="Times New Roman" pitchFamily="18" charset="0"/>
                <a:cs typeface="Times New Roman" pitchFamily="18" charset="0"/>
              </a:rPr>
              <a:t>Tarifas de energía eléctrica</a:t>
            </a:r>
          </a:p>
          <a:p>
            <a:pPr algn="ctr"/>
            <a:r>
              <a:rPr lang="es-MX" sz="2400" dirty="0" smtClean="0">
                <a:latin typeface="Times New Roman" pitchFamily="18" charset="0"/>
                <a:cs typeface="Times New Roman" pitchFamily="18" charset="0"/>
              </a:rPr>
              <a:t>Dólares por </a:t>
            </a:r>
            <a:r>
              <a:rPr lang="es-MX" sz="2400" dirty="0" err="1" smtClean="0">
                <a:latin typeface="Times New Roman" pitchFamily="18" charset="0"/>
                <a:cs typeface="Times New Roman" pitchFamily="18" charset="0"/>
              </a:rPr>
              <a:t>kWh</a:t>
            </a:r>
            <a:endParaRPr lang="es-MX" sz="24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9215" y="764704"/>
            <a:ext cx="7862605" cy="440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352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1556792"/>
            <a:ext cx="8453981" cy="1323439"/>
          </a:xfrm>
          <a:prstGeom prst="rect">
            <a:avLst/>
          </a:prstGeom>
          <a:noFill/>
        </p:spPr>
        <p:txBody>
          <a:bodyPr wrap="none" rtlCol="0">
            <a:spAutoFit/>
          </a:bodyPr>
          <a:lstStyle/>
          <a:p>
            <a:r>
              <a:rPr lang="es-ES_tradnl" sz="2000" dirty="0" smtClean="0"/>
              <a:t>EN ARAS DEL CAMBIO CLIMÁTICO, SE ESTÁ DESCUIDANDO  LA</a:t>
            </a:r>
          </a:p>
          <a:p>
            <a:r>
              <a:rPr lang="es-ES_tradnl" sz="2000" dirty="0" smtClean="0"/>
              <a:t>POBREZA:</a:t>
            </a:r>
          </a:p>
          <a:p>
            <a:r>
              <a:rPr lang="es-ES_tradnl" sz="2000" dirty="0" smtClean="0"/>
              <a:t>( LA URGENTE NECESIDAD DE ELEVAR EL CONSUMO PER CÁPITA </a:t>
            </a:r>
          </a:p>
          <a:p>
            <a:r>
              <a:rPr lang="es-ES_tradnl" sz="2000" dirty="0" smtClean="0"/>
              <a:t>DE ELECTRICIDAD </a:t>
            </a:r>
            <a:r>
              <a:rPr lang="es-ES_tradnl" sz="2000" dirty="0" smtClean="0"/>
              <a:t>Y LA </a:t>
            </a:r>
            <a:r>
              <a:rPr lang="es-ES_tradnl" sz="2000" dirty="0" smtClean="0"/>
              <a:t>DESIGUALDAD EN EL ABASTO</a:t>
            </a:r>
            <a:r>
              <a:rPr lang="es-ES_tradnl" dirty="0" smtClean="0"/>
              <a:t>).</a:t>
            </a:r>
            <a:endParaRPr lang="es-ES_tradnl" dirty="0"/>
          </a:p>
        </p:txBody>
      </p:sp>
    </p:spTree>
    <p:extLst>
      <p:ext uri="{BB962C8B-B14F-4D97-AF65-F5344CB8AC3E}">
        <p14:creationId xmlns:p14="http://schemas.microsoft.com/office/powerpoint/2010/main" val="1722454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1482</TotalTime>
  <Words>1091</Words>
  <Application>Microsoft Office PowerPoint</Application>
  <PresentationFormat>Presentación en pantalla (4:3)</PresentationFormat>
  <Paragraphs>116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Perspectiva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Jaime Grande N</dc:creator>
  <cp:lastModifiedBy>Jaime Grande N</cp:lastModifiedBy>
  <cp:revision>49</cp:revision>
  <cp:lastPrinted>2015-09-22T16:48:59Z</cp:lastPrinted>
  <dcterms:created xsi:type="dcterms:W3CDTF">2015-09-22T14:14:52Z</dcterms:created>
  <dcterms:modified xsi:type="dcterms:W3CDTF">2015-11-26T16:13:44Z</dcterms:modified>
</cp:coreProperties>
</file>