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443" r:id="rId4"/>
    <p:sldId id="2444" r:id="rId5"/>
    <p:sldId id="2445" r:id="rId6"/>
    <p:sldId id="258" r:id="rId7"/>
    <p:sldId id="259" r:id="rId8"/>
    <p:sldId id="2446" r:id="rId9"/>
    <p:sldId id="260" r:id="rId10"/>
    <p:sldId id="261" r:id="rId11"/>
    <p:sldId id="262" r:id="rId12"/>
    <p:sldId id="263" r:id="rId13"/>
    <p:sldId id="265" r:id="rId14"/>
    <p:sldId id="264" r:id="rId15"/>
    <p:sldId id="269" r:id="rId16"/>
    <p:sldId id="266" r:id="rId17"/>
    <p:sldId id="2454" r:id="rId18"/>
    <p:sldId id="2449" r:id="rId19"/>
    <p:sldId id="2451" r:id="rId20"/>
    <p:sldId id="2450" r:id="rId21"/>
    <p:sldId id="2452" r:id="rId22"/>
    <p:sldId id="2456" r:id="rId23"/>
    <p:sldId id="2453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2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42FBD-041E-1C00-5F1E-ABB584046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C84160-C450-95E9-EBC9-48930CCA4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14435-37B0-A5DA-2B49-B686F3A40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528D2-9BB7-240B-02F0-055C7BBE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FB7ED-25DA-800E-C475-0C7BD453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59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334FC-4F70-A6B5-6A72-38EB89ED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E3AACD-B39D-D6FD-0711-383B3FD94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3B4CDD-9E75-E449-EFC8-AD736DD5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25B69-7317-E9C9-5298-71A46A4A6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550552-E7EB-CFF6-B357-590B7F73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910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FBB37D-A8D7-A2AB-32E2-A9A89A13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DA4D55-F4BA-AFCF-72DD-188CCB4A0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E0C188-963F-AEEB-C90A-F769FF9E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4352A3-BD58-55F0-ED75-E4E4B68A5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4CB613-1DAE-534F-6428-59FA2BEE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535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CDE64-330E-9C86-26BA-163775B9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43D12-BF6C-8A3F-BA2F-C8BDD213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34F5B9-3ACF-5AFA-32A3-BA3A7BB2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99177-6314-DEEB-77EC-EB2A6172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A791F-A172-6448-2318-D9D7FCBE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643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45B02-60B7-01E8-10BD-3D5152A3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D9E0E5-B96D-AB61-7BD9-F8D9FFFD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5DF76-3667-16BD-A8C0-DB1086C3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8AA44D-4DC1-A9E3-9CA9-DF3564ED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A8565-A4D7-5C85-20C3-8451292A6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2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BB6BD-46E1-3300-D24F-AAB784B8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F0DEB0-AF5B-570A-5C40-9805E5967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87610B-3535-54D3-9A93-1C44D8558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CBC474-1FC3-D322-9E98-A0EBB1F2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EDC932-CD92-0D5D-DA8A-2A41B003E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012D54-38E3-4635-DC42-937CE8E6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467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6BCAF-7F0A-8EC5-F66C-26A7D85C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F77AAC-5991-B028-90FE-90FCCBB3F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928B62-807C-EB17-8F3B-E1DCB7B01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E8C8667-69CF-62C4-245E-A307DF34C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B1E768-ADCD-2F04-3619-558C861AB7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1D91792-66B3-6587-6DFE-B08CAA6E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90E4B-C054-193B-CACA-A779A200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FEA6F0-42C6-8B80-C96C-843E2FFD4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26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7D17F-080E-B1D0-0EB5-8C6F1D68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22BE36-09D5-D37E-BBDB-D5909FDC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802F13-6840-7DD0-7243-439044CC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212999-0EEB-4907-4A84-3A4A7A4C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523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2CB4E1-EB51-7D7C-0E0C-E7720BC6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7D4170-700F-4C59-85BD-BE3E51AD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3FE0FF-9331-A3BB-DBD3-E46864A5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87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48852C-1D0B-B362-A290-A4C1FE9C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9D8970-A08C-243D-AA7C-AD7854A52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5AED85-1BCD-A82B-5388-929938831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CA4A9-81C8-CABA-EC52-6E4859F5B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651276-F3B1-F694-65BC-ED2D2C0B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9706AE-F23D-D481-078D-DEC282C4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95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92A13-C6A3-8501-F9A2-AD113874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EFCB28-0C25-0E39-AD5C-883348B15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A7711F-F94E-72DD-9E94-19E0F72C9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F965A5-2530-B6B2-C4C2-F1C1E9F9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A8F588-DE4F-8325-9655-03CCE49F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6156A8-4FB1-65F7-864F-B69EC50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15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42B8FB-B2E8-B780-8A40-8042AAD25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54330A-026D-54BD-6909-C1A9BBB4B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2D3844-370A-34AC-6A7B-57C8968CD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83B0-6574-404F-BD71-F12E0CF02308}" type="datetimeFigureOut">
              <a:rPr lang="es-MX" smtClean="0"/>
              <a:t>17/06/2022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15A00-0716-D558-3CDA-13B5118EA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F3587-5863-63EA-FD5A-67427EA9F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2C74-FDB8-4DF9-B3BE-EF096C9087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64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ilprice.com/oil-price-chart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hyperlink" Target="https://www.eia.gov/finance/markets/crudeoil/spot_prices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ilprice.com/Energy/Energy-General/How-Sanctions-Have-Increased-Russias-Oil-And-Gas-Revenue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E9290F8-8825-4B04-3879-9590F407E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179" y="1634056"/>
            <a:ext cx="8089641" cy="3227193"/>
          </a:xfrm>
        </p:spPr>
        <p:txBody>
          <a:bodyPr>
            <a:no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BentonSans Bold" panose="02000503000000020004" pitchFamily="50" charset="0"/>
              </a:rPr>
              <a:t>Perspectivas del mercado petrolero en el marco del conflicto Rusia-Ucrania</a:t>
            </a:r>
          </a:p>
          <a:p>
            <a:endParaRPr lang="es-MX" sz="3200" b="1" dirty="0">
              <a:solidFill>
                <a:srgbClr val="002060"/>
              </a:solidFill>
              <a:latin typeface="BentonSans Bold" panose="02000503000000020004" pitchFamily="50" charset="0"/>
            </a:endParaRPr>
          </a:p>
          <a:p>
            <a:endParaRPr lang="es-MX" sz="3200" b="1" dirty="0">
              <a:solidFill>
                <a:srgbClr val="002060"/>
              </a:solidFill>
              <a:latin typeface="BentonSans Bold" panose="02000503000000020004" pitchFamily="50" charset="0"/>
            </a:endParaRPr>
          </a:p>
          <a:p>
            <a:r>
              <a:rPr lang="es-MX" sz="3200" b="1" dirty="0">
                <a:solidFill>
                  <a:srgbClr val="002060"/>
                </a:solidFill>
                <a:latin typeface="BentonSans Bold" panose="02000503000000020004" pitchFamily="50" charset="0"/>
              </a:rPr>
              <a:t>M en I Alfonso Mendoza </a:t>
            </a:r>
            <a:r>
              <a:rPr lang="es-MX" sz="3200" b="1" dirty="0" err="1">
                <a:solidFill>
                  <a:srgbClr val="002060"/>
                </a:solidFill>
                <a:latin typeface="BentonSans Bold" panose="02000503000000020004" pitchFamily="50" charset="0"/>
              </a:rPr>
              <a:t>Arcaraz</a:t>
            </a:r>
            <a:endParaRPr lang="es-MX" sz="3200" b="1" dirty="0">
              <a:solidFill>
                <a:srgbClr val="002060"/>
              </a:solidFill>
              <a:latin typeface="BentonSans Bold" panose="02000503000000020004" pitchFamily="50" charset="0"/>
            </a:endParaRPr>
          </a:p>
          <a:p>
            <a:endParaRPr lang="es-MX" sz="3200" b="1" dirty="0">
              <a:solidFill>
                <a:srgbClr val="002060"/>
              </a:solidFill>
              <a:latin typeface="BentonSans Bold" panose="02000503000000020004" pitchFamily="50" charset="0"/>
            </a:endParaRPr>
          </a:p>
          <a:p>
            <a:r>
              <a:rPr lang="es-MX" sz="3200" b="1" dirty="0">
                <a:solidFill>
                  <a:srgbClr val="002060"/>
                </a:solidFill>
                <a:latin typeface="BentonSans Bold" panose="02000503000000020004" pitchFamily="50" charset="0"/>
              </a:rPr>
              <a:t>Mayo 25,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337BCE-57E7-A0C4-E88E-901551718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6" y="921952"/>
            <a:ext cx="9071634" cy="3657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FD670B2-A858-325C-3B3F-CED835342464}"/>
              </a:ext>
            </a:extLst>
          </p:cNvPr>
          <p:cNvSpPr txBox="1"/>
          <p:nvPr/>
        </p:nvSpPr>
        <p:spPr>
          <a:xfrm>
            <a:off x="6652727" y="6370090"/>
            <a:ext cx="2491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600" b="1" dirty="0">
                <a:solidFill>
                  <a:schemeClr val="accent1">
                    <a:lumMod val="50000"/>
                  </a:schemeClr>
                </a:solidFill>
                <a:latin typeface="BentonSans Bold" panose="02000503000000020004" pitchFamily="50" charset="0"/>
              </a:rPr>
              <a:t>exergia67@gmail.com</a:t>
            </a:r>
          </a:p>
        </p:txBody>
      </p:sp>
    </p:spTree>
    <p:extLst>
      <p:ext uri="{BB962C8B-B14F-4D97-AF65-F5344CB8AC3E}">
        <p14:creationId xmlns:p14="http://schemas.microsoft.com/office/powerpoint/2010/main" val="115385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5B625A5D-1198-93AC-587B-9EF9EFEFE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3" y="1828800"/>
            <a:ext cx="8172206" cy="489402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6D714FC-DB0E-28FB-1277-70C8DF6F019E}"/>
              </a:ext>
            </a:extLst>
          </p:cNvPr>
          <p:cNvSpPr txBox="1"/>
          <p:nvPr/>
        </p:nvSpPr>
        <p:spPr>
          <a:xfrm>
            <a:off x="181019" y="115939"/>
            <a:ext cx="9052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/>
              <a:t>Los cambios en la producción de los países Non - OPEP (fuera de la Organización de Países Exportadores de Petróleo)  pueden afectar los precios del petróleo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93D5B7-DF18-BDF5-1CD2-FA5AA79AC07D}"/>
              </a:ext>
            </a:extLst>
          </p:cNvPr>
          <p:cNvSpPr txBox="1"/>
          <p:nvPr/>
        </p:nvSpPr>
        <p:spPr>
          <a:xfrm>
            <a:off x="85602" y="871709"/>
            <a:ext cx="89669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producción de petróleo de países  Non- OPEP representa actualmente alrededor del 60 % de la producción mundial de petróleo. Los centros clave de producción fuera de la OPEP incluyen América del Norte, regiones de la antigua Unión Soviética y el Mar del Norte.</a:t>
            </a:r>
          </a:p>
          <a:p>
            <a:endParaRPr lang="es-MX" dirty="0"/>
          </a:p>
        </p:txBody>
      </p: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53B8B14-B0D7-22C7-2737-857F210C016E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820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987671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18237988-649C-A0DF-2216-349AF301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7" y="2118049"/>
            <a:ext cx="7546809" cy="448551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784CF69-D3FC-D171-8C8C-4D271861D481}"/>
              </a:ext>
            </a:extLst>
          </p:cNvPr>
          <p:cNvSpPr txBox="1"/>
          <p:nvPr/>
        </p:nvSpPr>
        <p:spPr>
          <a:xfrm>
            <a:off x="117566" y="1015663"/>
            <a:ext cx="881742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dirty="0"/>
              <a:t>La OCDE está formada por los Estados Unidos, gran parte de Europa y otros países avanzados. Con un 53 % del consumo mundial de petróleo en 2010, estas grandes economías consumen más petróleo que los países no pertenecientes a la OCDE.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BD32938-30F5-272F-55D7-C407E209BF7B}"/>
              </a:ext>
            </a:extLst>
          </p:cNvPr>
          <p:cNvSpPr txBox="1"/>
          <p:nvPr/>
        </p:nvSpPr>
        <p:spPr>
          <a:xfrm>
            <a:off x="23326" y="0"/>
            <a:ext cx="909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Previo a la Pandemia en los países de la OCDE (</a:t>
            </a:r>
            <a:r>
              <a:rPr lang="en-US" sz="2000" b="1" i="0" dirty="0">
                <a:solidFill>
                  <a:srgbClr val="333333"/>
                </a:solidFill>
                <a:effectLst/>
              </a:rPr>
              <a:t>Organization for Economic Cooperation and Development)</a:t>
            </a:r>
            <a:r>
              <a:rPr lang="es-MX" sz="2000" b="1" dirty="0"/>
              <a:t>, los aumentos de precios habían  coincidido con consumo menor de petróleo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F8AE645-D43B-AC69-55D9-AB623B92FF6D}"/>
              </a:ext>
            </a:extLst>
          </p:cNvPr>
          <p:cNvSpPr/>
          <p:nvPr/>
        </p:nvSpPr>
        <p:spPr>
          <a:xfrm>
            <a:off x="2537927" y="3097764"/>
            <a:ext cx="1782146" cy="19314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ir hacia atrás o anterior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A9CC70F-19C9-5FF5-D3D4-98E455344085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39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825824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0A10364E-E75C-123F-D7E1-DD19E5BEA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9" y="2050633"/>
            <a:ext cx="8390581" cy="44550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D330B16-862E-3729-1426-444DD88A16A1}"/>
              </a:ext>
            </a:extLst>
          </p:cNvPr>
          <p:cNvSpPr txBox="1"/>
          <p:nvPr/>
        </p:nvSpPr>
        <p:spPr>
          <a:xfrm>
            <a:off x="113834" y="853816"/>
            <a:ext cx="8733452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ntre 2000 y 2010, el consumo de petróleo fuera de la OCDE aumentó más del 40 %. China, India y Arabia Saudita tuvieron el mayor crecimiento en el consumo de petróleo entre los países no pertenecientes a la OCDE durante este período.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117EC6-3ECE-8765-C703-A03BB2A7A183}"/>
              </a:ext>
            </a:extLst>
          </p:cNvPr>
          <p:cNvSpPr txBox="1"/>
          <p:nvPr/>
        </p:nvSpPr>
        <p:spPr>
          <a:xfrm>
            <a:off x="0" y="28392"/>
            <a:ext cx="88472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consumo de petróleo en los países Non-OCDE ha aumentado considerablemente en los últimos años. </a:t>
            </a:r>
            <a:endParaRPr lang="es-MX" sz="2200" b="1" dirty="0"/>
          </a:p>
        </p:txBody>
      </p: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318A52-6D9A-00F6-EA68-99776931CD15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404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952126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Gráfico, Histograma&#10;&#10;Descripción generada automáticamente">
            <a:extLst>
              <a:ext uri="{FF2B5EF4-FFF2-40B4-BE49-F238E27FC236}">
                <a16:creationId xmlns:a16="http://schemas.microsoft.com/office/drawing/2014/main" id="{FD48E631-0168-C5BA-E3FA-AAA8A3356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4" y="2173566"/>
            <a:ext cx="7623109" cy="446982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81F796C-11DB-D569-28E4-2B5B886810DC}"/>
              </a:ext>
            </a:extLst>
          </p:cNvPr>
          <p:cNvSpPr txBox="1"/>
          <p:nvPr/>
        </p:nvSpPr>
        <p:spPr>
          <a:xfrm>
            <a:off x="45719" y="141740"/>
            <a:ext cx="8961120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Mercados de Futuros, uno de </a:t>
            </a:r>
            <a:r>
              <a:rPr lang="es-ES" sz="20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</a:t>
            </a:r>
            <a:r>
              <a:rPr lang="es-ES" sz="20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roles es el descubrimiento de precios, y como tal, estos mercados desempeñan un papel en la influencia de los precios del petróleo.</a:t>
            </a:r>
            <a:endParaRPr lang="es-MX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1BA000-4BC4-1712-AB73-11374C333290}"/>
              </a:ext>
            </a:extLst>
          </p:cNvPr>
          <p:cNvSpPr txBox="1"/>
          <p:nvPr/>
        </p:nvSpPr>
        <p:spPr>
          <a:xfrm>
            <a:off x="45719" y="1081750"/>
            <a:ext cx="8961120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bancos, los fondos de </a:t>
            </a:r>
            <a:r>
              <a:rPr lang="es-ES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inversión</a:t>
            </a:r>
            <a:r>
              <a:rPr lang="es-E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los </a:t>
            </a:r>
            <a:r>
              <a:rPr lang="es-ES" i="1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traders</a:t>
            </a:r>
            <a:r>
              <a:rPr lang="es-E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otros administradores de dinero, que a menudo no tienen intereses en el comercio físico de petróleo, también están activos en el mercado de derivados de energía para tratar de beneficiarse de los cambios en los precios.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7591F31-0305-FC74-E864-E467A04E8A5E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314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F96E8506-C9FE-005C-BC62-67F2308BC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1912776"/>
            <a:ext cx="8005665" cy="447869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141E040-BBC0-A59F-C016-57E5B215B6FB}"/>
              </a:ext>
            </a:extLst>
          </p:cNvPr>
          <p:cNvSpPr txBox="1"/>
          <p:nvPr/>
        </p:nvSpPr>
        <p:spPr>
          <a:xfrm>
            <a:off x="0" y="62756"/>
            <a:ext cx="5906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entre oferta y demanda</a:t>
            </a:r>
            <a:endParaRPr lang="es-MX" sz="24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7BDE5A-1287-50F3-8073-4F924FC00349}"/>
              </a:ext>
            </a:extLst>
          </p:cNvPr>
          <p:cNvSpPr txBox="1"/>
          <p:nvPr/>
        </p:nvSpPr>
        <p:spPr>
          <a:xfrm>
            <a:off x="0" y="868800"/>
            <a:ext cx="895738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inventarios actúan como el punto de equilibrio entre la oferta y la demanda. Dada la incertidumbre de la oferta y la demanda, los inventarios de petróleo a menudo se consideran una medida de precaución.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8FA8FE3-FA70-9977-C5F4-81377CAC4062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953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9BFF953-6B14-3118-717D-6F56BF8A2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2" y="1701579"/>
            <a:ext cx="4961613" cy="4727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4AC92EA-FC01-63F8-D5C6-EE73E1819682}"/>
              </a:ext>
            </a:extLst>
          </p:cNvPr>
          <p:cNvSpPr txBox="1"/>
          <p:nvPr/>
        </p:nvSpPr>
        <p:spPr>
          <a:xfrm>
            <a:off x="91440" y="793102"/>
            <a:ext cx="8961118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latin typeface="Calibri" panose="020F0502020204030204" pitchFamily="34" charset="0"/>
                <a:cs typeface="Arial" panose="020B0604020202020204" pitchFamily="34" charset="0"/>
              </a:rPr>
              <a:t>Los eventos que interrumpen el suministro o aumentan la incertidumbre sobre los futuros suministros de petróleo tienden a elevar los precios.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322D32-0309-033E-D71C-FE64F0FB5C8C}"/>
              </a:ext>
            </a:extLst>
          </p:cNvPr>
          <p:cNvSpPr txBox="1"/>
          <p:nvPr/>
        </p:nvSpPr>
        <p:spPr>
          <a:xfrm>
            <a:off x="5724938" y="2111638"/>
            <a:ext cx="33276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1: US </a:t>
            </a:r>
            <a:r>
              <a:rPr lang="es-MX" sz="1400" dirty="0" err="1"/>
              <a:t>spare</a:t>
            </a:r>
            <a:r>
              <a:rPr lang="es-MX" sz="1400" dirty="0"/>
              <a:t> </a:t>
            </a:r>
            <a:r>
              <a:rPr lang="es-MX" sz="1400" dirty="0" err="1"/>
              <a:t>capacity</a:t>
            </a:r>
            <a:r>
              <a:rPr lang="es-MX" sz="1400" dirty="0"/>
              <a:t> </a:t>
            </a:r>
            <a:r>
              <a:rPr lang="es-MX" sz="1400" dirty="0" err="1"/>
              <a:t>exhausted</a:t>
            </a:r>
            <a:endParaRPr lang="es-MX" sz="1400" dirty="0"/>
          </a:p>
          <a:p>
            <a:r>
              <a:rPr lang="es-MX" sz="1400" dirty="0"/>
              <a:t>2: </a:t>
            </a:r>
            <a:r>
              <a:rPr lang="es-MX" sz="1400" dirty="0" err="1"/>
              <a:t>Arab</a:t>
            </a:r>
            <a:r>
              <a:rPr lang="es-MX" sz="1400" dirty="0"/>
              <a:t> </a:t>
            </a:r>
            <a:r>
              <a:rPr lang="es-MX" sz="1400" dirty="0" err="1"/>
              <a:t>Oil</a:t>
            </a:r>
            <a:r>
              <a:rPr lang="es-MX" sz="1400" dirty="0"/>
              <a:t> Embargo</a:t>
            </a:r>
          </a:p>
          <a:p>
            <a:r>
              <a:rPr lang="es-MX" sz="1400" dirty="0"/>
              <a:t>3: </a:t>
            </a:r>
            <a:r>
              <a:rPr lang="es-MX" sz="1400" dirty="0" err="1"/>
              <a:t>Iranian</a:t>
            </a:r>
            <a:r>
              <a:rPr lang="es-MX" sz="1400" dirty="0"/>
              <a:t> </a:t>
            </a:r>
            <a:r>
              <a:rPr lang="es-MX" sz="1400" dirty="0" err="1"/>
              <a:t>Revolution</a:t>
            </a:r>
            <a:endParaRPr lang="es-MX" sz="1400" dirty="0"/>
          </a:p>
          <a:p>
            <a:r>
              <a:rPr lang="es-MX" sz="1400" dirty="0"/>
              <a:t>4: </a:t>
            </a:r>
            <a:r>
              <a:rPr lang="es-MX" sz="1400" dirty="0" err="1"/>
              <a:t>Iran</a:t>
            </a:r>
            <a:r>
              <a:rPr lang="es-MX" sz="1400" dirty="0"/>
              <a:t>-Iraq </a:t>
            </a:r>
            <a:r>
              <a:rPr lang="es-MX" sz="1400" dirty="0" err="1"/>
              <a:t>War</a:t>
            </a:r>
            <a:endParaRPr lang="es-MX" sz="1400" dirty="0"/>
          </a:p>
          <a:p>
            <a:r>
              <a:rPr lang="es-MX" sz="1400" dirty="0"/>
              <a:t>5: </a:t>
            </a:r>
            <a:r>
              <a:rPr lang="es-MX" sz="1400" dirty="0" err="1"/>
              <a:t>Saudis</a:t>
            </a:r>
            <a:r>
              <a:rPr lang="es-MX" sz="1400" dirty="0"/>
              <a:t> </a:t>
            </a:r>
            <a:r>
              <a:rPr lang="es-MX" sz="1400" dirty="0" err="1"/>
              <a:t>abandon</a:t>
            </a:r>
            <a:r>
              <a:rPr lang="es-MX" sz="1400" dirty="0"/>
              <a:t> swing </a:t>
            </a:r>
            <a:r>
              <a:rPr lang="es-MX" sz="1400" dirty="0" err="1"/>
              <a:t>producer</a:t>
            </a:r>
            <a:r>
              <a:rPr lang="es-MX" sz="1400" dirty="0"/>
              <a:t> role</a:t>
            </a:r>
          </a:p>
          <a:p>
            <a:r>
              <a:rPr lang="es-MX" sz="1400" dirty="0"/>
              <a:t>6: Iraq invades Kuwait</a:t>
            </a:r>
          </a:p>
          <a:p>
            <a:r>
              <a:rPr lang="es-MX" sz="1400" dirty="0"/>
              <a:t>7: </a:t>
            </a:r>
            <a:r>
              <a:rPr lang="es-MX" sz="1400" dirty="0" err="1"/>
              <a:t>Asian</a:t>
            </a:r>
            <a:r>
              <a:rPr lang="es-MX" sz="1400" dirty="0"/>
              <a:t> </a:t>
            </a:r>
            <a:r>
              <a:rPr lang="es-MX" sz="1400" dirty="0" err="1"/>
              <a:t>financial</a:t>
            </a:r>
            <a:r>
              <a:rPr lang="es-MX" sz="1400" dirty="0"/>
              <a:t> crisis</a:t>
            </a:r>
          </a:p>
          <a:p>
            <a:r>
              <a:rPr lang="es-MX" sz="1400" dirty="0"/>
              <a:t>8: OPEC </a:t>
            </a:r>
            <a:r>
              <a:rPr lang="es-MX" sz="1400" dirty="0" err="1"/>
              <a:t>cuts</a:t>
            </a:r>
            <a:r>
              <a:rPr lang="es-MX" sz="1400" dirty="0"/>
              <a:t> </a:t>
            </a:r>
            <a:r>
              <a:rPr lang="es-MX" sz="1400" dirty="0" err="1"/>
              <a:t>production</a:t>
            </a:r>
            <a:r>
              <a:rPr lang="es-MX" sz="1400" dirty="0"/>
              <a:t> targets 1.7 </a:t>
            </a:r>
            <a:r>
              <a:rPr lang="es-MX" sz="1400" dirty="0" err="1"/>
              <a:t>mmbpd</a:t>
            </a:r>
            <a:endParaRPr lang="es-MX" sz="1400" dirty="0"/>
          </a:p>
          <a:p>
            <a:r>
              <a:rPr lang="es-MX" sz="1400" dirty="0"/>
              <a:t>9: 9-11 </a:t>
            </a:r>
            <a:r>
              <a:rPr lang="es-MX" sz="1400" dirty="0" err="1"/>
              <a:t>attacks</a:t>
            </a:r>
            <a:endParaRPr lang="es-MX" sz="1400" dirty="0"/>
          </a:p>
          <a:p>
            <a:r>
              <a:rPr lang="es-MX" sz="1400" dirty="0"/>
              <a:t>10: Low </a:t>
            </a:r>
            <a:r>
              <a:rPr lang="es-MX" sz="1400" dirty="0" err="1"/>
              <a:t>spare</a:t>
            </a:r>
            <a:r>
              <a:rPr lang="es-MX" sz="1400" dirty="0"/>
              <a:t> </a:t>
            </a:r>
            <a:r>
              <a:rPr lang="es-MX" sz="1400" dirty="0" err="1"/>
              <a:t>capacity</a:t>
            </a:r>
            <a:endParaRPr lang="es-MX" sz="1400" dirty="0"/>
          </a:p>
          <a:p>
            <a:r>
              <a:rPr lang="es-MX" sz="1400" dirty="0"/>
              <a:t>11: Global </a:t>
            </a:r>
            <a:r>
              <a:rPr lang="es-MX" sz="1400" dirty="0" err="1"/>
              <a:t>financial</a:t>
            </a:r>
            <a:r>
              <a:rPr lang="es-MX" sz="1400" dirty="0"/>
              <a:t> </a:t>
            </a:r>
            <a:r>
              <a:rPr lang="es-MX" sz="1400" dirty="0" err="1"/>
              <a:t>collapse</a:t>
            </a:r>
            <a:endParaRPr lang="es-MX" sz="1400" dirty="0"/>
          </a:p>
          <a:p>
            <a:r>
              <a:rPr lang="es-MX" sz="1400" dirty="0"/>
              <a:t>12: OPEC </a:t>
            </a:r>
            <a:r>
              <a:rPr lang="es-MX" sz="1400" dirty="0" err="1"/>
              <a:t>cuts</a:t>
            </a:r>
            <a:r>
              <a:rPr lang="es-MX" sz="1400" dirty="0"/>
              <a:t> </a:t>
            </a:r>
            <a:r>
              <a:rPr lang="es-MX" sz="1400" dirty="0" err="1"/>
              <a:t>production</a:t>
            </a:r>
            <a:r>
              <a:rPr lang="es-MX" sz="1400" dirty="0"/>
              <a:t> targets 4.2 </a:t>
            </a:r>
            <a:r>
              <a:rPr lang="es-MX" sz="1400" dirty="0" err="1"/>
              <a:t>mmbpd</a:t>
            </a:r>
            <a:endParaRPr lang="es-MX" sz="1400" dirty="0"/>
          </a:p>
          <a:p>
            <a:r>
              <a:rPr lang="es-MX" sz="1400" dirty="0"/>
              <a:t>13: OPEC </a:t>
            </a:r>
            <a:r>
              <a:rPr lang="es-MX" sz="1400" dirty="0" err="1"/>
              <a:t>production</a:t>
            </a:r>
            <a:r>
              <a:rPr lang="es-MX" sz="1400" dirty="0"/>
              <a:t> </a:t>
            </a:r>
            <a:r>
              <a:rPr lang="es-MX" sz="1400" dirty="0" err="1"/>
              <a:t>quota</a:t>
            </a:r>
            <a:r>
              <a:rPr lang="es-MX" sz="1400" dirty="0"/>
              <a:t> </a:t>
            </a:r>
            <a:r>
              <a:rPr lang="es-MX" sz="1400" dirty="0" err="1"/>
              <a:t>unchanged</a:t>
            </a:r>
            <a:endParaRPr lang="es-MX" sz="1400" dirty="0"/>
          </a:p>
          <a:p>
            <a:r>
              <a:rPr lang="es-MX" sz="1400" dirty="0"/>
              <a:t>14: Global </a:t>
            </a:r>
            <a:r>
              <a:rPr lang="es-MX" sz="1400" dirty="0" err="1"/>
              <a:t>pandemic</a:t>
            </a:r>
            <a:r>
              <a:rPr lang="es-MX" sz="1400" dirty="0"/>
              <a:t> reduces </a:t>
            </a:r>
            <a:r>
              <a:rPr lang="es-MX" sz="1400" dirty="0" err="1"/>
              <a:t>oil</a:t>
            </a:r>
            <a:r>
              <a:rPr lang="es-MX" sz="1400" dirty="0"/>
              <a:t> </a:t>
            </a:r>
            <a:r>
              <a:rPr lang="es-MX" sz="1400" dirty="0" err="1"/>
              <a:t>demand</a:t>
            </a:r>
            <a:endParaRPr lang="es-MX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F85475-A996-9EDF-8E0E-8FC940D4DC71}"/>
              </a:ext>
            </a:extLst>
          </p:cNvPr>
          <p:cNvSpPr txBox="1"/>
          <p:nvPr/>
        </p:nvSpPr>
        <p:spPr>
          <a:xfrm>
            <a:off x="91439" y="-32377"/>
            <a:ext cx="89611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/>
              <a:t>Los precios del petróleo han respondido a eventos geopolíticos y de otro tipo en los últimos 40 años. </a:t>
            </a:r>
          </a:p>
        </p:txBody>
      </p: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9979BE-F35B-FBEB-613E-8E753A06788B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72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B3AC1F-C5A9-ED43-939F-7EFCE1D6A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8"/>
          <a:stretch/>
        </p:blipFill>
        <p:spPr>
          <a:xfrm>
            <a:off x="74645" y="158620"/>
            <a:ext cx="8864082" cy="65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9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097624-8EE2-DE4F-CC8D-46B16C6EA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65" t="21725" r="4361" b="17868"/>
          <a:stretch/>
        </p:blipFill>
        <p:spPr>
          <a:xfrm>
            <a:off x="1371600" y="419878"/>
            <a:ext cx="6400800" cy="5864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8E253BD-EF6F-F0AE-F4E0-530F4CDF7D5E}"/>
              </a:ext>
            </a:extLst>
          </p:cNvPr>
          <p:cNvSpPr txBox="1"/>
          <p:nvPr/>
        </p:nvSpPr>
        <p:spPr>
          <a:xfrm>
            <a:off x="1716833" y="628416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https://oilprice.com/oil-price-charts/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8408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ergy prices rise in Europe as Russia threatens to cut off gas supplies |  Atalayar - Las claves del mundo en tus manos">
            <a:extLst>
              <a:ext uri="{FF2B5EF4-FFF2-40B4-BE49-F238E27FC236}">
                <a16:creationId xmlns:a16="http://schemas.microsoft.com/office/drawing/2014/main" id="{44FF9F71-65AD-E13C-FD9D-AFE9CF6884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008" y="643466"/>
            <a:ext cx="705198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4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fographic: Russia standoff puts spotlight on global oil and gas supply as Ukraine crisis grows">
            <a:extLst>
              <a:ext uri="{FF2B5EF4-FFF2-40B4-BE49-F238E27FC236}">
                <a16:creationId xmlns:a16="http://schemas.microsoft.com/office/drawing/2014/main" id="{0B63D13E-5C91-AA3B-162E-BB1A1614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AA44C0-9416-A2E7-2002-2D34BFF8960D}"/>
              </a:ext>
            </a:extLst>
          </p:cNvPr>
          <p:cNvSpPr txBox="1"/>
          <p:nvPr/>
        </p:nvSpPr>
        <p:spPr>
          <a:xfrm>
            <a:off x="4441372" y="1984700"/>
            <a:ext cx="11849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b="1" i="0" dirty="0" err="1">
                <a:solidFill>
                  <a:srgbClr val="202124"/>
                </a:solidFill>
                <a:effectLst/>
              </a:rPr>
              <a:t>Novorossiysk</a:t>
            </a:r>
            <a:endParaRPr lang="es-MX" sz="11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750087-9651-5C7F-1455-1C3806F98F55}"/>
              </a:ext>
            </a:extLst>
          </p:cNvPr>
          <p:cNvSpPr txBox="1"/>
          <p:nvPr/>
        </p:nvSpPr>
        <p:spPr>
          <a:xfrm>
            <a:off x="7296540" y="1984700"/>
            <a:ext cx="12596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1100" b="1" i="0" dirty="0" err="1">
                <a:solidFill>
                  <a:srgbClr val="000000"/>
                </a:solidFill>
                <a:effectLst/>
              </a:rPr>
              <a:t>Kozmino</a:t>
            </a:r>
            <a:endParaRPr lang="es-MX" sz="11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F83915-12E6-FDFC-3165-93B9E32087B8}"/>
              </a:ext>
            </a:extLst>
          </p:cNvPr>
          <p:cNvSpPr txBox="1"/>
          <p:nvPr/>
        </p:nvSpPr>
        <p:spPr>
          <a:xfrm>
            <a:off x="4441372" y="1443526"/>
            <a:ext cx="99837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b="1" i="0" dirty="0">
                <a:solidFill>
                  <a:srgbClr val="202124"/>
                </a:solidFill>
                <a:effectLst/>
              </a:rPr>
              <a:t>Primorsk</a:t>
            </a:r>
            <a:endParaRPr lang="es-MX" sz="1100" b="1" dirty="0"/>
          </a:p>
        </p:txBody>
      </p:sp>
    </p:spTree>
    <p:extLst>
      <p:ext uri="{BB962C8B-B14F-4D97-AF65-F5344CB8AC3E}">
        <p14:creationId xmlns:p14="http://schemas.microsoft.com/office/powerpoint/2010/main" val="161838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F27EF97-3B2A-F6CE-FE5A-198B41C4089A}"/>
              </a:ext>
            </a:extLst>
          </p:cNvPr>
          <p:cNvSpPr txBox="1"/>
          <p:nvPr/>
        </p:nvSpPr>
        <p:spPr>
          <a:xfrm>
            <a:off x="401216" y="186612"/>
            <a:ext cx="334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*Contenido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7440-61BF-A54D-3195-4EF4FF070507}"/>
              </a:ext>
            </a:extLst>
          </p:cNvPr>
          <p:cNvSpPr txBox="1"/>
          <p:nvPr/>
        </p:nvSpPr>
        <p:spPr>
          <a:xfrm>
            <a:off x="401216" y="793102"/>
            <a:ext cx="84997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1.- Clasificación de los tipos de petróleo</a:t>
            </a:r>
          </a:p>
          <a:p>
            <a:r>
              <a:rPr lang="es-MX" sz="2000" dirty="0"/>
              <a:t>2.- Tipos de petróleo en el mundo</a:t>
            </a:r>
          </a:p>
          <a:p>
            <a:endParaRPr lang="es-MX" sz="2000" dirty="0"/>
          </a:p>
          <a:p>
            <a:r>
              <a:rPr lang="es-MX" sz="2000" dirty="0"/>
              <a:t>3.- ¿Que mueve el precio del petróleo (Fundamentales del Mercado)?</a:t>
            </a:r>
          </a:p>
          <a:p>
            <a:endParaRPr lang="es-MX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Precios Spot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Suministro países OPEP (Organización de Países Exportadores de Petróleo)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Suministro países No – OPEP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Demanda países OCDE (</a:t>
            </a:r>
            <a:r>
              <a:rPr lang="es-MX" sz="2000" b="0" i="0" dirty="0">
                <a:solidFill>
                  <a:srgbClr val="202124"/>
                </a:solidFill>
                <a:effectLst/>
              </a:rPr>
              <a:t>Organización para la Cooperación y el Desarrollo Económicos</a:t>
            </a:r>
            <a:endParaRPr lang="es-MX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Demanda Países No-OCDE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Mercados Financieros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00" dirty="0"/>
              <a:t>Balance</a:t>
            </a:r>
          </a:p>
          <a:p>
            <a:endParaRPr lang="es-MX" sz="2000" dirty="0"/>
          </a:p>
          <a:p>
            <a:r>
              <a:rPr lang="es-MX" sz="2000" dirty="0"/>
              <a:t>4.-Eventos geopolíticos que impactan el mercado energético mundial</a:t>
            </a:r>
          </a:p>
          <a:p>
            <a:r>
              <a:rPr lang="es-MX" sz="2000" dirty="0"/>
              <a:t> </a:t>
            </a:r>
          </a:p>
          <a:p>
            <a:r>
              <a:rPr lang="es-MX" sz="2000" dirty="0"/>
              <a:t>5.-Impacto en del Conflicto Ucrania-Rusia en el mercado energético mundial</a:t>
            </a:r>
          </a:p>
          <a:p>
            <a:endParaRPr lang="es-MX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Fuente: </a:t>
            </a:r>
            <a:r>
              <a:rPr lang="es-MX" sz="1200" dirty="0">
                <a:hlinkClick r:id="rId2"/>
              </a:rPr>
              <a:t>https://www.eia.gov/finance/markets/crudeoil/spot_prices.php</a:t>
            </a:r>
            <a:endParaRPr lang="es-MX" sz="1200" dirty="0"/>
          </a:p>
        </p:txBody>
      </p:sp>
      <p:sp>
        <p:nvSpPr>
          <p:cNvPr id="2" name="Botón de acción: ir hacia delante o siguient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BCE038F-5961-2515-D605-D2406AE82AC1}"/>
              </a:ext>
            </a:extLst>
          </p:cNvPr>
          <p:cNvSpPr/>
          <p:nvPr/>
        </p:nvSpPr>
        <p:spPr>
          <a:xfrm>
            <a:off x="4814597" y="989045"/>
            <a:ext cx="233266" cy="2239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Botón de acción: ir hacia delante o siguiente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BC5A0AF-61DF-B782-4830-D1F09AA5F8CB}"/>
              </a:ext>
            </a:extLst>
          </p:cNvPr>
          <p:cNvSpPr/>
          <p:nvPr/>
        </p:nvSpPr>
        <p:spPr>
          <a:xfrm>
            <a:off x="4814598" y="1325652"/>
            <a:ext cx="233266" cy="2239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Botón de acción: ir hacia delante o siguiente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162FA8A-4708-001F-59A2-C1CD56133CCF}"/>
              </a:ext>
            </a:extLst>
          </p:cNvPr>
          <p:cNvSpPr/>
          <p:nvPr/>
        </p:nvSpPr>
        <p:spPr>
          <a:xfrm>
            <a:off x="2789853" y="2435290"/>
            <a:ext cx="298580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Botón de acción: ir hacia delante o siguiente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5183BEC-F64E-1B4E-2961-4CF328E09886}"/>
              </a:ext>
            </a:extLst>
          </p:cNvPr>
          <p:cNvSpPr/>
          <p:nvPr/>
        </p:nvSpPr>
        <p:spPr>
          <a:xfrm>
            <a:off x="2789853" y="3060437"/>
            <a:ext cx="298580" cy="2612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Botón de acción: ir hacia delante o siguiente 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4605571-7CF7-E3F0-99B8-D1EE0F27682C}"/>
              </a:ext>
            </a:extLst>
          </p:cNvPr>
          <p:cNvSpPr/>
          <p:nvPr/>
        </p:nvSpPr>
        <p:spPr>
          <a:xfrm>
            <a:off x="4245429" y="3429000"/>
            <a:ext cx="233265" cy="228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Botón de acción: ir hacia delante o siguiente 10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2FAC692-3A8C-A4EA-EEC8-742A5D1C12F3}"/>
              </a:ext>
            </a:extLst>
          </p:cNvPr>
          <p:cNvSpPr/>
          <p:nvPr/>
        </p:nvSpPr>
        <p:spPr>
          <a:xfrm>
            <a:off x="2612571" y="4049486"/>
            <a:ext cx="298580" cy="2059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Botón de acción: ir hacia delante o siguiente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824A9EA-9AC9-88D5-F13A-0DFAEB0DDA87}"/>
              </a:ext>
            </a:extLst>
          </p:cNvPr>
          <p:cNvSpPr/>
          <p:nvPr/>
        </p:nvSpPr>
        <p:spPr>
          <a:xfrm>
            <a:off x="4124131" y="4255464"/>
            <a:ext cx="298580" cy="2285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Botón de acción: ir hacia delante o siguiente 1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65AEA5A7-1880-E1EA-1370-60800A54AC99}"/>
              </a:ext>
            </a:extLst>
          </p:cNvPr>
          <p:cNvSpPr/>
          <p:nvPr/>
        </p:nvSpPr>
        <p:spPr>
          <a:xfrm>
            <a:off x="3750906" y="4619359"/>
            <a:ext cx="298580" cy="2285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Botón de acción: ir hacia delante o siguiente 1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3F3020EF-B15F-A95E-E754-4804F3865572}"/>
              </a:ext>
            </a:extLst>
          </p:cNvPr>
          <p:cNvSpPr/>
          <p:nvPr/>
        </p:nvSpPr>
        <p:spPr>
          <a:xfrm>
            <a:off x="2183363" y="4982547"/>
            <a:ext cx="298580" cy="22393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Botón de acción: ir hacia delante o siguiente 14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42C223C8-082C-0C85-DB87-AD18FE8C1A7F}"/>
              </a:ext>
            </a:extLst>
          </p:cNvPr>
          <p:cNvSpPr/>
          <p:nvPr/>
        </p:nvSpPr>
        <p:spPr>
          <a:xfrm>
            <a:off x="7872704" y="5388428"/>
            <a:ext cx="261257" cy="2892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Botón de acción: ir hacia delante o siguiente 15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B952CA89-20AB-8DF9-D7E6-437E0FEB989D}"/>
              </a:ext>
            </a:extLst>
          </p:cNvPr>
          <p:cNvSpPr/>
          <p:nvPr/>
        </p:nvSpPr>
        <p:spPr>
          <a:xfrm>
            <a:off x="8537510" y="6018246"/>
            <a:ext cx="363428" cy="2332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83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199324-3360-2AF5-16B8-F970DCF78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otón de acción: ir hacia atrás o anterior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9F41FE2-AE20-EE44-523B-4064E64DDD55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17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5E4892AC-B21C-E4AA-3A37-1F784FB69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" y="1048518"/>
            <a:ext cx="4259425" cy="25997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05FBC1A-AB73-88D7-145F-E9A6BEAE7C78}"/>
              </a:ext>
            </a:extLst>
          </p:cNvPr>
          <p:cNvSpPr txBox="1"/>
          <p:nvPr/>
        </p:nvSpPr>
        <p:spPr>
          <a:xfrm>
            <a:off x="5780314" y="2763088"/>
            <a:ext cx="26281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1440"/>
              </a:spcAft>
            </a:pPr>
            <a:r>
              <a:rPr lang="es-ES" sz="2400" dirty="0">
                <a:latin typeface="Calibri" panose="020F0502020204030204" pitchFamily="34" charset="0"/>
                <a:cs typeface="Arial" panose="020B0604020202020204" pitchFamily="34" charset="0"/>
              </a:rPr>
              <a:t>Las exportaciones estadounidenses de crudo y Gas  han cambiado de Asia a Europa este año.</a:t>
            </a:r>
            <a:endParaRPr lang="es-MX" sz="2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1E378EFD-3038-A3B4-AB10-58B9BD250997}"/>
              </a:ext>
            </a:extLst>
          </p:cNvPr>
          <p:cNvCxnSpPr/>
          <p:nvPr/>
        </p:nvCxnSpPr>
        <p:spPr>
          <a:xfrm>
            <a:off x="0" y="932248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639AF5-DD4A-3D39-F144-9A53840C4350}"/>
              </a:ext>
            </a:extLst>
          </p:cNvPr>
          <p:cNvSpPr txBox="1"/>
          <p:nvPr/>
        </p:nvSpPr>
        <p:spPr>
          <a:xfrm>
            <a:off x="182881" y="101251"/>
            <a:ext cx="89611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440"/>
              </a:spcAft>
            </a:pPr>
            <a:r>
              <a:rPr lang="es-ES" sz="2400" b="1" dirty="0"/>
              <a:t>La guerra de Rusia contra Ucrania ha causado que Europa se quede corta en petróleo y gas y otros productos energéticos </a:t>
            </a:r>
            <a:endParaRPr lang="es-MX" sz="2400" b="1" dirty="0"/>
          </a:p>
        </p:txBody>
      </p:sp>
      <p:pic>
        <p:nvPicPr>
          <p:cNvPr id="17" name="Imagen 16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8D679DEA-7F01-DC41-F10D-42E0358E7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1" y="3865791"/>
            <a:ext cx="4259425" cy="2763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E3A0F8F2-4733-3CD6-44C5-D999FF9837A6}"/>
              </a:ext>
            </a:extLst>
          </p:cNvPr>
          <p:cNvSpPr/>
          <p:nvPr/>
        </p:nvSpPr>
        <p:spPr>
          <a:xfrm rot="5400000">
            <a:off x="4012162" y="3657602"/>
            <a:ext cx="2262676" cy="2192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Botón de acción: ir hacia atrás o anterior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AA9E619-093B-61F3-4F04-7227FCB86D84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634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E57FB9ED-EB93-0BB3-6B2B-A7983E33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871949"/>
            <a:ext cx="6428791" cy="41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33BC8E-D387-1458-C488-CAE58E10DCA2}"/>
              </a:ext>
            </a:extLst>
          </p:cNvPr>
          <p:cNvSpPr txBox="1"/>
          <p:nvPr/>
        </p:nvSpPr>
        <p:spPr>
          <a:xfrm>
            <a:off x="182881" y="871154"/>
            <a:ext cx="83508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effectLst/>
              </a:rPr>
              <a:t>Después de solo 4 meses, el presupuesto federal de Rusia ya ha recibido el 50% de los ingresos planificados de petróleo y gas para 2022 (9.5 billones).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CA8837C-2924-F13B-4F34-CAF59F6BCCA1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9698E69F-D90F-E724-FBCB-35C44E39F638}"/>
              </a:ext>
            </a:extLst>
          </p:cNvPr>
          <p:cNvSpPr txBox="1"/>
          <p:nvPr/>
        </p:nvSpPr>
        <p:spPr>
          <a:xfrm>
            <a:off x="182881" y="0"/>
            <a:ext cx="89611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440"/>
              </a:spcAft>
            </a:pPr>
            <a:r>
              <a:rPr lang="es-ES" sz="2200" b="1" dirty="0">
                <a:effectLst/>
              </a:rPr>
              <a:t>Los ingresos de petróleo y gas alcanzaron récord en abril, 1.8 billones de rublos en un solo mes, después de 1.2 billones en marzo.</a:t>
            </a:r>
            <a:endParaRPr lang="es-MX" sz="2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1AFEB05-A182-F095-DE18-897603B5F59E}"/>
              </a:ext>
            </a:extLst>
          </p:cNvPr>
          <p:cNvSpPr txBox="1"/>
          <p:nvPr/>
        </p:nvSpPr>
        <p:spPr>
          <a:xfrm>
            <a:off x="49452" y="6070018"/>
            <a:ext cx="9003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hlinkClick r:id="rId3"/>
              </a:rPr>
              <a:t>https://oilprice.com/Energy/Energy-General/How-Sanctions-Have-Increased-Russias-Oil-And-Gas-Revenue.html</a:t>
            </a:r>
            <a:endParaRPr lang="es-MX" sz="1400" dirty="0"/>
          </a:p>
          <a:p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329815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23A53A-4D95-30DB-5C73-C959A5F31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807" y="1060312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7200" dirty="0"/>
              <a:t>Preguntas, dudas o comentarios</a:t>
            </a:r>
          </a:p>
          <a:p>
            <a:pPr marL="0" indent="0" algn="ctr">
              <a:buNone/>
            </a:pPr>
            <a:r>
              <a:rPr lang="es-MX" sz="2000" b="1" dirty="0">
                <a:latin typeface="BentonSans Bold" panose="02000503000000020004" pitchFamily="50" charset="0"/>
              </a:rPr>
              <a:t>M en I Alfonso Mendoza </a:t>
            </a:r>
            <a:r>
              <a:rPr lang="es-MX" sz="2000" b="1" dirty="0" err="1">
                <a:latin typeface="BentonSans Bold" panose="02000503000000020004" pitchFamily="50" charset="0"/>
              </a:rPr>
              <a:t>Arcaraz</a:t>
            </a:r>
            <a:endParaRPr lang="es-MX" sz="2000" b="1" dirty="0">
              <a:latin typeface="BentonSans Bold" panose="02000503000000020004" pitchFamily="50" charset="0"/>
            </a:endParaRPr>
          </a:p>
          <a:p>
            <a:pPr marL="0" indent="0" algn="ctr">
              <a:buNone/>
            </a:pPr>
            <a:r>
              <a:rPr lang="es-MX" sz="2000" b="1" dirty="0">
                <a:latin typeface="BentonSans Bold" panose="02000503000000020004" pitchFamily="50" charset="0"/>
              </a:rPr>
              <a:t>exergia67@gmail.com</a:t>
            </a:r>
          </a:p>
          <a:p>
            <a:pPr marL="0" indent="0" algn="ctr">
              <a:buNone/>
            </a:pPr>
            <a:endParaRPr lang="es-MX" sz="2000" dirty="0"/>
          </a:p>
          <a:p>
            <a:pPr marL="0" indent="0" algn="ctr">
              <a:buNone/>
            </a:pPr>
            <a:endParaRPr lang="es-MX" sz="2000" dirty="0"/>
          </a:p>
          <a:p>
            <a:pPr marL="0" indent="0" algn="ctr">
              <a:buNone/>
            </a:pPr>
            <a:endParaRPr lang="es-MX" sz="720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58EDAC7-B77E-FB7D-A75B-0C83A648AB6D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l arte de hacer preguntas - RH en las Empresas">
            <a:extLst>
              <a:ext uri="{FF2B5EF4-FFF2-40B4-BE49-F238E27FC236}">
                <a16:creationId xmlns:a16="http://schemas.microsoft.com/office/drawing/2014/main" id="{B1D03AF3-6975-FC00-9B9A-4C3BDE79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221" y="3942316"/>
            <a:ext cx="5749518" cy="291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5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2352"/>
            <a:ext cx="9143999" cy="753186"/>
          </a:xfrm>
        </p:spPr>
        <p:txBody>
          <a:bodyPr>
            <a:normAutofit/>
          </a:bodyPr>
          <a:lstStyle/>
          <a:p>
            <a:pPr defTabSz="914400"/>
            <a:r>
              <a:rPr lang="es-MX" sz="2800" b="1" dirty="0">
                <a:latin typeface="+mn-lt"/>
                <a:ea typeface="+mn-ea"/>
                <a:cs typeface="+mn-cs"/>
              </a:rPr>
              <a:t>Clasificación de los tipos de petróleo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111977" y="1867325"/>
          <a:ext cx="4701009" cy="4370976"/>
        </p:xfrm>
        <a:graphic>
          <a:graphicData uri="http://schemas.openxmlformats.org/drawingml/2006/table">
            <a:tbl>
              <a:tblPr/>
              <a:tblGrid>
                <a:gridCol w="161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1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4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Gravedad en API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Gravedad específica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Súper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Ligero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45.4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Ligero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40.0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825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35.0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850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31.1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870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Ligero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30.2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875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25.7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22.3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Pesado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7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Pesado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21.5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925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17.4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950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      13.6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975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10.0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7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Extra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Pesado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   6.5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1025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   3.3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1050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          0.1 </a:t>
                      </a:r>
                    </a:p>
                  </a:txBody>
                  <a:tcPr marL="12075" marR="12075" marT="120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30000" dirty="0">
                          <a:solidFill>
                            <a:schemeClr val="tx1"/>
                          </a:solidFill>
                          <a:latin typeface="Calibri"/>
                        </a:rPr>
                        <a:t>o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1075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14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Empresas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noProof="0" dirty="0">
                          <a:solidFill>
                            <a:srgbClr val="FFFFFF"/>
                          </a:solidFill>
                          <a:latin typeface="Calibri"/>
                        </a:rPr>
                        <a:t>Gobiernos</a:t>
                      </a:r>
                    </a:p>
                  </a:txBody>
                  <a:tcPr marL="12075" marR="12075" marT="120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093417" y="6243333"/>
            <a:ext cx="21082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/>
              <a:t>Fuente</a:t>
            </a:r>
            <a:r>
              <a:rPr lang="en-US" sz="700" dirty="0"/>
              <a:t>: Canadian Centre for Energy Information</a:t>
            </a:r>
          </a:p>
        </p:txBody>
      </p:sp>
      <p:pic>
        <p:nvPicPr>
          <p:cNvPr id="62466" name="Picture 2" descr="API = \frac{141.5}{GE} - 131,5\qquad \mbox{ donde, } \qquad GE = \frac{\rho_{\mbox{ liquido}}}{\rho_{\mbox{ agua}}}"/>
          <p:cNvPicPr>
            <a:picLocks noChangeAspect="1" noChangeArrowheads="1"/>
          </p:cNvPicPr>
          <p:nvPr/>
        </p:nvPicPr>
        <p:blipFill>
          <a:blip r:embed="rId2" cstate="print"/>
          <a:srcRect t="-6919" r="58906"/>
          <a:stretch>
            <a:fillRect/>
          </a:stretch>
        </p:blipFill>
        <p:spPr bwMode="auto">
          <a:xfrm>
            <a:off x="643764" y="2980055"/>
            <a:ext cx="1839686" cy="499019"/>
          </a:xfrm>
          <a:prstGeom prst="rect">
            <a:avLst/>
          </a:prstGeom>
          <a:noFill/>
        </p:spPr>
      </p:pic>
      <p:pic>
        <p:nvPicPr>
          <p:cNvPr id="7" name="Picture 2" descr="API = \frac{141.5}{GE} - 131,5\qquad \mbox{ donde, } \qquad GE = \frac{\rho_{\mbox{ liquido}}}{\rho_{\mbox{ agua}}}"/>
          <p:cNvPicPr>
            <a:picLocks noChangeAspect="1" noChangeArrowheads="1"/>
          </p:cNvPicPr>
          <p:nvPr/>
        </p:nvPicPr>
        <p:blipFill>
          <a:blip r:embed="rId2" cstate="print"/>
          <a:srcRect l="47027" t="-9718"/>
          <a:stretch>
            <a:fillRect/>
          </a:stretch>
        </p:blipFill>
        <p:spPr bwMode="auto">
          <a:xfrm>
            <a:off x="545518" y="3598593"/>
            <a:ext cx="2371453" cy="51208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45517" y="1799433"/>
            <a:ext cx="281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/>
              <a:t>Los hidrocarburos se pueden clasificar en  grados API:</a:t>
            </a:r>
            <a:endParaRPr lang="en-US" sz="1600" dirty="0"/>
          </a:p>
        </p:txBody>
      </p:sp>
      <p:sp>
        <p:nvSpPr>
          <p:cNvPr id="10" name="9 Rectángulo"/>
          <p:cNvSpPr/>
          <p:nvPr/>
        </p:nvSpPr>
        <p:spPr>
          <a:xfrm>
            <a:off x="331014" y="4802265"/>
            <a:ext cx="2904216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Si </a:t>
            </a:r>
            <a:r>
              <a:rPr lang="en-US" sz="1600" dirty="0" err="1"/>
              <a:t>es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&gt; 40	</a:t>
            </a:r>
            <a:r>
              <a:rPr lang="en-US" sz="1600" dirty="0" err="1"/>
              <a:t>condensado</a:t>
            </a:r>
            <a:r>
              <a:rPr lang="en-US" sz="1600" dirty="0"/>
              <a:t> </a:t>
            </a:r>
          </a:p>
          <a:p>
            <a:r>
              <a:rPr lang="en-US" sz="1600" dirty="0"/>
              <a:t>30-39.9 	</a:t>
            </a:r>
            <a:r>
              <a:rPr lang="en-US" sz="1600" dirty="0" err="1"/>
              <a:t>liviano</a:t>
            </a:r>
            <a:r>
              <a:rPr lang="en-US" sz="1600" dirty="0"/>
              <a:t> </a:t>
            </a:r>
          </a:p>
          <a:p>
            <a:r>
              <a:rPr lang="en-US" sz="1600" dirty="0"/>
              <a:t>22-29.9 	</a:t>
            </a:r>
            <a:r>
              <a:rPr lang="en-US" sz="1600" dirty="0" err="1"/>
              <a:t>mediano</a:t>
            </a:r>
            <a:r>
              <a:rPr lang="en-US" sz="1600" dirty="0"/>
              <a:t> </a:t>
            </a:r>
          </a:p>
          <a:p>
            <a:r>
              <a:rPr lang="en-US" sz="1600" dirty="0"/>
              <a:t>10-21.9 	</a:t>
            </a:r>
            <a:r>
              <a:rPr lang="en-US" sz="1600" dirty="0" err="1"/>
              <a:t>pesado</a:t>
            </a:r>
            <a:r>
              <a:rPr lang="en-US" sz="1600" dirty="0"/>
              <a:t> </a:t>
            </a:r>
          </a:p>
          <a:p>
            <a:r>
              <a:rPr lang="en-US" sz="1600" dirty="0"/>
              <a:t>&lt; 9.9	</a:t>
            </a:r>
            <a:r>
              <a:rPr lang="en-US" sz="1600" dirty="0" err="1"/>
              <a:t>extrapesado</a:t>
            </a:r>
            <a:r>
              <a:rPr lang="en-US" sz="1600" dirty="0"/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48113" y="885626"/>
            <a:ext cx="8392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La clasificación del petróleo está definida por su densidad que implica su capacidad calorífica y su costo de proceso para obtener derivados.</a:t>
            </a:r>
            <a:endParaRPr lang="en-U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27B8D8-CA01-4623-BBB3-AD235367F1F2}"/>
              </a:ext>
            </a:extLst>
          </p:cNvPr>
          <p:cNvSpPr/>
          <p:nvPr/>
        </p:nvSpPr>
        <p:spPr>
          <a:xfrm>
            <a:off x="331014" y="2672179"/>
            <a:ext cx="297147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A94673A-106E-78D6-B64B-1BE4ED36157C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otón de acción: ir hacia atrás o anterio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BB8725D-CDB0-A953-A8CD-40A339E2A168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779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of Density and sulfur content of selected crude oils, as described in the article text">
            <a:extLst>
              <a:ext uri="{FF2B5EF4-FFF2-40B4-BE49-F238E27FC236}">
                <a16:creationId xmlns:a16="http://schemas.microsoft.com/office/drawing/2014/main" id="{38DF8519-C13C-862C-9769-2D80F9F4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80" y="1129004"/>
            <a:ext cx="8178799" cy="52457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>
            <a:extLst>
              <a:ext uri="{FF2B5EF4-FFF2-40B4-BE49-F238E27FC236}">
                <a16:creationId xmlns:a16="http://schemas.microsoft.com/office/drawing/2014/main" id="{D4BB4B80-AE4C-CCCD-5AE6-9CB2A000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52"/>
            <a:ext cx="9143999" cy="753186"/>
          </a:xfrm>
        </p:spPr>
        <p:txBody>
          <a:bodyPr>
            <a:normAutofit/>
          </a:bodyPr>
          <a:lstStyle/>
          <a:p>
            <a:pPr defTabSz="914400"/>
            <a:r>
              <a:rPr lang="es-MX" sz="2800" b="1" dirty="0">
                <a:latin typeface="+mn-lt"/>
                <a:ea typeface="+mn-ea"/>
                <a:cs typeface="+mn-cs"/>
              </a:rPr>
              <a:t>Tipos de petróleo en el mundo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BA5DFB8-8D2A-4060-8BDC-512CFB9EE727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2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 of Selected crude oil price points, as described in the article text">
            <a:extLst>
              <a:ext uri="{FF2B5EF4-FFF2-40B4-BE49-F238E27FC236}">
                <a16:creationId xmlns:a16="http://schemas.microsoft.com/office/drawing/2014/main" id="{5B419073-4599-8FDB-E384-6DED94544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241170"/>
            <a:ext cx="8178799" cy="48797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4950ED00-C911-506F-D5BA-D990C60BF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352"/>
            <a:ext cx="9143999" cy="753186"/>
          </a:xfrm>
        </p:spPr>
        <p:txBody>
          <a:bodyPr>
            <a:normAutofit/>
          </a:bodyPr>
          <a:lstStyle/>
          <a:p>
            <a:pPr defTabSz="914400"/>
            <a:r>
              <a:rPr lang="es-MX" sz="2800" b="1" dirty="0">
                <a:latin typeface="+mn-lt"/>
                <a:ea typeface="+mn-ea"/>
                <a:cs typeface="+mn-cs"/>
              </a:rPr>
              <a:t>Productores de petróleo en el mundo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835F29E-03F5-D104-C2E3-96ECE9E62FF4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F73AAEB-4766-944A-C524-D438AB9E93BA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94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D37138-1DF7-2F99-3735-B9CBDDEBD550}"/>
              </a:ext>
            </a:extLst>
          </p:cNvPr>
          <p:cNvSpPr txBox="1"/>
          <p:nvPr/>
        </p:nvSpPr>
        <p:spPr>
          <a:xfrm>
            <a:off x="401216" y="186612"/>
            <a:ext cx="8584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Precios Spot, refleja el precio actual del crudo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C89C4BE-B227-B56B-0C39-3FE84E35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" y="2099388"/>
            <a:ext cx="8070979" cy="45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EB1E29-386F-B126-195A-B913967C23BC}"/>
              </a:ext>
            </a:extLst>
          </p:cNvPr>
          <p:cNvSpPr txBox="1"/>
          <p:nvPr/>
        </p:nvSpPr>
        <p:spPr>
          <a:xfrm>
            <a:off x="158620" y="876373"/>
            <a:ext cx="859349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El petróleo crudo se comercializa en un mercado global. Los precios de </a:t>
            </a:r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los diferentes tipos de </a:t>
            </a:r>
            <a:r>
              <a:rPr lang="es-E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petróleo crudo producidas a nivel mundial </a:t>
            </a:r>
            <a:r>
              <a:rPr lang="es-ES" sz="1600" dirty="0">
                <a:ea typeface="Calibri" panose="020F0502020204030204" pitchFamily="34" charset="0"/>
                <a:cs typeface="Arial" panose="020B0604020202020204" pitchFamily="34" charset="0"/>
              </a:rPr>
              <a:t>mantienen la misma tendencia</a:t>
            </a:r>
            <a:r>
              <a:rPr lang="es-E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sz="1600" dirty="0">
                <a:effectLst/>
              </a:rPr>
              <a:t>aunque existen diferencias persistentes entre los grados ligeros, bajos en azufre (ligero-dulce) y los crudos más pesados y altos en azufre (pesado-amargo) que son de menor calidad.</a:t>
            </a:r>
            <a:endParaRPr lang="es-MX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6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0" y="793102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10F0F590-6082-158D-6414-03DFF9073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7" y="2052735"/>
            <a:ext cx="7440725" cy="45719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FD22796-1963-D34E-F561-0ED723453D05}"/>
              </a:ext>
            </a:extLst>
          </p:cNvPr>
          <p:cNvSpPr txBox="1"/>
          <p:nvPr/>
        </p:nvSpPr>
        <p:spPr>
          <a:xfrm>
            <a:off x="261258" y="909028"/>
            <a:ext cx="8658808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Calibri" panose="020F0502020204030204" pitchFamily="34" charset="0"/>
                <a:cs typeface="Arial" panose="020B0604020202020204" pitchFamily="34" charset="0"/>
              </a:rPr>
              <a:t>Por lo general los precios de la gasolina y el petróleo crudo tienden a moverse de manera conjunta, las ocasiones en que esto no sucede se puede deber a interrupciones en las refinerías u otros tipos de eventos como los climáticos.</a:t>
            </a:r>
            <a:endParaRPr lang="es-MX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A63B95A-EBF5-446F-191D-BDA53CF42015}"/>
              </a:ext>
            </a:extLst>
          </p:cNvPr>
          <p:cNvSpPr txBox="1"/>
          <p:nvPr/>
        </p:nvSpPr>
        <p:spPr>
          <a:xfrm>
            <a:off x="223934" y="0"/>
            <a:ext cx="88286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dirty="0"/>
              <a:t>Los precios del petróleo crudo son el principal impulsor de los precios de los productos derivados del petróleo</a:t>
            </a:r>
          </a:p>
        </p:txBody>
      </p:sp>
      <p:sp>
        <p:nvSpPr>
          <p:cNvPr id="7" name="Botón de acción: ir hacia atrás o anterior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9682062-A33F-D9A0-71B7-C740EA30A271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42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4AD6B47-3748-8C51-69E5-FC1A8E419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161"/>
          <a:stretch/>
        </p:blipFill>
        <p:spPr>
          <a:xfrm>
            <a:off x="1351722" y="1876508"/>
            <a:ext cx="6838122" cy="4659463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4EC9F99-C3E0-3707-1A22-69AD4F752167}"/>
              </a:ext>
            </a:extLst>
          </p:cNvPr>
          <p:cNvCxnSpPr/>
          <p:nvPr/>
        </p:nvCxnSpPr>
        <p:spPr>
          <a:xfrm>
            <a:off x="18682" y="1123078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868757CB-55A0-AB3D-6E73-0A62107026AB}"/>
              </a:ext>
            </a:extLst>
          </p:cNvPr>
          <p:cNvSpPr txBox="1"/>
          <p:nvPr/>
        </p:nvSpPr>
        <p:spPr>
          <a:xfrm>
            <a:off x="64402" y="107415"/>
            <a:ext cx="89611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La producción de petróleo crudo por parte de la Organización de Países Exportadores de Petróleo (OPEP) es un factor importante que afecta los precios del petróleo</a:t>
            </a:r>
            <a:endParaRPr lang="es-MX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73C17-B982-4FD9-8723-BE97E9C3BBB0}"/>
              </a:ext>
            </a:extLst>
          </p:cNvPr>
          <p:cNvSpPr txBox="1"/>
          <p:nvPr/>
        </p:nvSpPr>
        <p:spPr>
          <a:xfrm>
            <a:off x="91440" y="1140738"/>
            <a:ext cx="896112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OPEP busca gestionar activamente la producción de petróleo en sus países miembros mediante el establecimiento de objetivos de producción.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otón de acción: ir hacia atrás o anterio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DAAE6D-A9D5-D7E7-C896-080527EA2311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20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83A11E-4C20-B81A-AA3E-22742D6F65A0}"/>
              </a:ext>
            </a:extLst>
          </p:cNvPr>
          <p:cNvCxnSpPr/>
          <p:nvPr/>
        </p:nvCxnSpPr>
        <p:spPr>
          <a:xfrm>
            <a:off x="45720" y="957778"/>
            <a:ext cx="90525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876FCE4B-67EF-4721-A1F1-8B633C8C4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31" y="1247626"/>
            <a:ext cx="7307735" cy="513470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C739550-50E5-F0CF-9E59-572835310851}"/>
              </a:ext>
            </a:extLst>
          </p:cNvPr>
          <p:cNvSpPr txBox="1"/>
          <p:nvPr/>
        </p:nvSpPr>
        <p:spPr>
          <a:xfrm>
            <a:off x="45720" y="87265"/>
            <a:ext cx="90525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Históricamente, los precios del petróleo crudo han visto aumentos en los momentos en que se reducen los objetivos de producción de la OPEP</a:t>
            </a:r>
            <a:endParaRPr lang="es-MX" sz="2200" b="1" dirty="0"/>
          </a:p>
        </p:txBody>
      </p:sp>
      <p:sp>
        <p:nvSpPr>
          <p:cNvPr id="6" name="Botón de acción: ir hacia atrás o anterior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46D67BB-9C05-CE4E-23C9-BC65E7E97A0D}"/>
              </a:ext>
            </a:extLst>
          </p:cNvPr>
          <p:cNvSpPr/>
          <p:nvPr/>
        </p:nvSpPr>
        <p:spPr>
          <a:xfrm>
            <a:off x="8714792" y="6531429"/>
            <a:ext cx="337768" cy="2519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195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1080</Words>
  <Application>Microsoft Office PowerPoint</Application>
  <PresentationFormat>Presentación en pantalla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BentonSans Bold</vt:lpstr>
      <vt:lpstr>Calibri</vt:lpstr>
      <vt:lpstr>Calibri Light</vt:lpstr>
      <vt:lpstr>Tema de Office</vt:lpstr>
      <vt:lpstr>Presentación de PowerPoint</vt:lpstr>
      <vt:lpstr>Presentación de PowerPoint</vt:lpstr>
      <vt:lpstr>Clasificación de los tipos de petróleo</vt:lpstr>
      <vt:lpstr>Tipos de petróleo en el mundo</vt:lpstr>
      <vt:lpstr>Productores de petróleo en el mundo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ALFONSO MENDOZA ARCARAZ</dc:creator>
  <cp:lastModifiedBy>José Manuel Muñoz</cp:lastModifiedBy>
  <cp:revision>33</cp:revision>
  <dcterms:created xsi:type="dcterms:W3CDTF">2022-05-16T18:19:00Z</dcterms:created>
  <dcterms:modified xsi:type="dcterms:W3CDTF">2022-06-17T20:31:37Z</dcterms:modified>
</cp:coreProperties>
</file>