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6" r:id="rId2"/>
    <p:sldId id="340" r:id="rId3"/>
    <p:sldId id="336" r:id="rId4"/>
    <p:sldId id="337" r:id="rId5"/>
    <p:sldId id="320" r:id="rId6"/>
    <p:sldId id="321" r:id="rId7"/>
    <p:sldId id="322" r:id="rId8"/>
    <p:sldId id="325" r:id="rId9"/>
    <p:sldId id="285" r:id="rId10"/>
    <p:sldId id="259" r:id="rId11"/>
    <p:sldId id="335" r:id="rId12"/>
    <p:sldId id="330" r:id="rId13"/>
    <p:sldId id="333" r:id="rId14"/>
    <p:sldId id="303" r:id="rId15"/>
    <p:sldId id="305" r:id="rId16"/>
    <p:sldId id="338" r:id="rId17"/>
    <p:sldId id="339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216A2-D403-42AE-9F8D-92621BECF42D}" v="285" dt="2022-10-22T14:36:31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FBC3D-3F9E-4BE3-86DB-91B17123892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7611B-FE8D-4D9B-BE7A-8C8329216E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248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37725-8D5D-4619-9C7D-89A6BE89626F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842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37725-8D5D-4619-9C7D-89A6BE89626F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43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2CA43-E7B6-4C11-B246-8D507014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2FFF0E-A00C-4062-8B13-19EAB827E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0D189-69C4-4848-BB52-9454FA05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05D6AB-CDE0-43F1-9D4C-A13AC53C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906FD-B191-4CA7-A088-77716664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466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36619-F6CC-4B14-A686-67855CF4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C899AA-1449-4CBD-9216-DAEA81401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CD4C39-FF09-4F39-8649-F7B49504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16FAF-ADC2-46A7-A8B1-71BFFBC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8A6C07-CFF7-41B7-B83C-216FE3AC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58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C00004-6A9F-41A6-95AF-411A638C1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FBD8C2-35AA-47D3-B024-3569CD891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6C3ADA-8CEE-41D5-9C87-44C22B16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ABD48-EB32-4C73-BB94-AE88C6C1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C99419-F898-46C9-BC2D-9E2CBE02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665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21822-1ABF-4A90-B892-9047A1FA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912182-73C9-4B74-8D37-BD472569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808AB-0BAD-4565-A136-DC5EDF98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85FD0F-E95C-4E17-BE1F-214E4D5C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A3A838-F332-49A1-9368-26A49439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396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4ADE0-7157-4DC4-BD67-A65179C2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FA52F8-C450-41E6-9DDE-3009EAAE0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20ABD-3650-4173-AB7B-875C03B3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233317-41D5-4AC3-A9CF-EF1D80A3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999323-EA44-4735-A148-63BCA864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90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87310-CB4D-43AE-9736-9A45E977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CE838C-E868-460D-B07A-A82471A07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CE6F23-5EE8-46D3-8054-46226307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EE3369-5928-4FE9-B574-91E54677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A3C791-6A0A-4216-A87D-58BD4174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2B20B1-F7B0-4E3A-87C0-C65BF40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807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CD353-D7FB-4A37-BDB2-0E6F87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B5602-C289-41A9-91FC-D351DC1A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763E1B-9276-4E76-A5CA-A8A29B8F3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A8755E-0BED-47C2-A151-761DD324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5988AE-2244-49A3-BC38-919E93B28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9A49A0-488D-4108-8D79-819C9DEA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3BF08D-A179-495D-B00B-3B664124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848D16-4EF0-4A65-90D3-28998FB5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059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FB303-ADB5-45A1-B62F-AF0CAF2B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EE064C-D641-4F43-8110-27A6D1BF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69067F-7A0C-4802-A1C7-EE780159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9EDAC0-3B7D-49CB-9E43-EAB759D5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33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2E14649-71F7-4A14-91AB-01422F6FF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6E26ACF-4CF3-4403-B625-1C16DB34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D6631E-4095-4D64-A5FF-BA388151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591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51796-568B-4A26-9194-FDCD036C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8CE61-4A73-48D8-87BC-E15190EDC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E82E23-A883-4DD7-9909-6FE187C55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2CDE00-F115-4BF4-A8FE-7195B8B2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547418-79AF-4F95-AE46-250D4458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74609B-28C3-43CE-BB9F-D12083FE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08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B9FE3D-0561-4631-9C18-77A88513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0A0CE1-FF56-404F-B4F2-FBF601EF5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727E2A-4C8B-48A4-A971-3FFA6C51F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53D266-F97D-4399-9FEA-A23CBFBA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19B028-3501-49FE-876F-5B274E3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812BFE-F574-4C60-95DD-40CFFA6B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661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CCE62F-2228-4A3C-ACB3-F8164C76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92CA7A-45AD-4F53-A963-100632BFF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DC32F-EB38-4A08-8EDF-EB16DC4E2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8926-5801-4618-82B0-331A1DF583D9}" type="datetimeFigureOut">
              <a:rPr lang="es-MX" smtClean="0"/>
              <a:t>24/10/2022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1E541-616F-4F92-B918-21EF96CD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6E4E9C-93EA-4646-B992-BF197065C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7BA8F-4A04-40C5-ADB9-9679F2760D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4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3.png"/><Relationship Id="rId18" Type="http://schemas.openxmlformats.org/officeDocument/2006/relationships/image" Target="../media/image1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2.pn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60.png"/><Relationship Id="rId5" Type="http://schemas.openxmlformats.org/officeDocument/2006/relationships/image" Target="../media/image67.jpeg"/><Relationship Id="rId15" Type="http://schemas.openxmlformats.org/officeDocument/2006/relationships/image" Target="../media/image75.pn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Relationship Id="rId1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5CBE2-76D7-40CE-80BF-D73B895C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30" y="2258784"/>
            <a:ext cx="6269966" cy="1606549"/>
          </a:xfr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b="1" dirty="0"/>
              <a:t>Desalación de agua de mar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784851-EA10-468C-AD6D-14E2EF63B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930" y="4380801"/>
            <a:ext cx="4484962" cy="208901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Tres principales tecnologías de desalación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Costos de inversión y operación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Impacto ambiental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Algunas aplicaciones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Situación mundial 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4" name="Imagen 23">
            <a:extLst>
              <a:ext uri="{FF2B5EF4-FFF2-40B4-BE49-F238E27FC236}">
                <a16:creationId xmlns:a16="http://schemas.microsoft.com/office/drawing/2014/main" id="{A1F62E4B-6EBF-4514-9D21-D5D43172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9750812" y="5955696"/>
            <a:ext cx="2223956" cy="81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8AFE2D-0C89-41FC-B4A1-F899FD299F8B}"/>
              </a:ext>
            </a:extLst>
          </p:cNvPr>
          <p:cNvSpPr txBox="1"/>
          <p:nvPr/>
        </p:nvSpPr>
        <p:spPr>
          <a:xfrm>
            <a:off x="8935585" y="4682260"/>
            <a:ext cx="283731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</a:rPr>
              <a:t>Gerardo Hiriart L</a:t>
            </a:r>
          </a:p>
          <a:p>
            <a:pPr algn="r"/>
            <a:r>
              <a:rPr lang="es-ES" dirty="0">
                <a:solidFill>
                  <a:schemeClr val="bg1"/>
                </a:solidFill>
              </a:rPr>
              <a:t>Director General de </a:t>
            </a:r>
            <a:r>
              <a:rPr lang="es-ES" b="1" i="1" dirty="0">
                <a:solidFill>
                  <a:schemeClr val="bg1"/>
                </a:solidFill>
              </a:rPr>
              <a:t>GeoKeri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EE72E2-6ACF-4869-A88F-1B5202443A45}"/>
              </a:ext>
            </a:extLst>
          </p:cNvPr>
          <p:cNvSpPr txBox="1"/>
          <p:nvPr/>
        </p:nvSpPr>
        <p:spPr>
          <a:xfrm>
            <a:off x="9323190" y="575302"/>
            <a:ext cx="244971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Sábado OCE</a:t>
            </a:r>
          </a:p>
          <a:p>
            <a:r>
              <a:rPr lang="es-ES" sz="2000" dirty="0">
                <a:solidFill>
                  <a:schemeClr val="bg1"/>
                </a:solidFill>
              </a:rPr>
              <a:t>22 de octubre 2022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8" name="Picture 5" descr="C:\Documents and Settings\sespindolah\Mis documentos\Mis imágenes\Paris,Israel\Paris, Israel\12.2006 179.jpg">
            <a:extLst>
              <a:ext uri="{FF2B5EF4-FFF2-40B4-BE49-F238E27FC236}">
                <a16:creationId xmlns:a16="http://schemas.microsoft.com/office/drawing/2014/main" id="{0DB8EB44-9088-47C0-889B-6215C259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779" r="2779"/>
          <a:stretch>
            <a:fillRect/>
          </a:stretch>
        </p:blipFill>
        <p:spPr bwMode="auto">
          <a:xfrm>
            <a:off x="8437683" y="1738079"/>
            <a:ext cx="3335217" cy="26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Observatorio Ciudadano de la Energía - Observatorio Ciudadano de la Energía  A.C.">
            <a:extLst>
              <a:ext uri="{FF2B5EF4-FFF2-40B4-BE49-F238E27FC236}">
                <a16:creationId xmlns:a16="http://schemas.microsoft.com/office/drawing/2014/main" id="{8A8C301F-F8EF-4790-4D1A-79C5988C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89" y="766529"/>
            <a:ext cx="38100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8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8FDD4-616A-EB89-E5BE-D929453A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287488"/>
            <a:ext cx="5873151" cy="1006474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MX" sz="4000" dirty="0"/>
              <a:t>Planta Desaladora en Ensenada, Baja California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879EA-9D92-3B49-996E-8D908B5FC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40" y="1816999"/>
            <a:ext cx="5812766" cy="303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b="1" i="0" dirty="0">
                <a:solidFill>
                  <a:srgbClr val="000000"/>
                </a:solidFill>
                <a:effectLst/>
                <a:latin typeface="Din"/>
              </a:rPr>
              <a:t>Caudal: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Din"/>
              </a:rPr>
              <a:t> 21 600 m3/día  (250 </a:t>
            </a:r>
            <a:r>
              <a:rPr lang="es-MX" sz="2400" b="0" i="0" dirty="0" err="1">
                <a:solidFill>
                  <a:srgbClr val="000000"/>
                </a:solidFill>
                <a:effectLst/>
                <a:latin typeface="Din"/>
              </a:rPr>
              <a:t>lps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Din"/>
              </a:rPr>
              <a:t>)</a:t>
            </a:r>
          </a:p>
          <a:p>
            <a:pPr marL="0" indent="0">
              <a:buNone/>
            </a:pPr>
            <a:r>
              <a:rPr lang="es-MX" sz="2400" b="1" i="0" dirty="0">
                <a:solidFill>
                  <a:srgbClr val="000000"/>
                </a:solidFill>
                <a:effectLst/>
                <a:latin typeface="Din"/>
              </a:rPr>
              <a:t>Tecnología: </a:t>
            </a:r>
            <a:r>
              <a:rPr lang="es-MX" sz="2400" i="0" dirty="0">
                <a:solidFill>
                  <a:srgbClr val="000000"/>
                </a:solidFill>
                <a:effectLst/>
                <a:latin typeface="Din"/>
              </a:rPr>
              <a:t>Osmosis inversa</a:t>
            </a:r>
          </a:p>
          <a:p>
            <a:pPr marL="0" indent="0">
              <a:buNone/>
            </a:pPr>
            <a:r>
              <a:rPr lang="es-MX" sz="2400" b="1" i="0" dirty="0">
                <a:solidFill>
                  <a:srgbClr val="000000"/>
                </a:solidFill>
                <a:effectLst/>
                <a:latin typeface="Din"/>
              </a:rPr>
              <a:t>Tipo de proyecto: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Din"/>
              </a:rPr>
              <a:t>  Asociación Público Privada</a:t>
            </a:r>
          </a:p>
          <a:p>
            <a:pPr marL="0" indent="0">
              <a:buNone/>
            </a:pPr>
            <a:r>
              <a:rPr lang="es-MX" sz="2400" b="1" i="0" dirty="0">
                <a:solidFill>
                  <a:srgbClr val="000000"/>
                </a:solidFill>
                <a:effectLst/>
                <a:latin typeface="Din"/>
              </a:rPr>
              <a:t>Ubicación: </a:t>
            </a:r>
            <a:r>
              <a:rPr lang="es-MX" sz="2400" i="0" dirty="0">
                <a:solidFill>
                  <a:srgbClr val="000000"/>
                </a:solidFill>
                <a:effectLst/>
                <a:latin typeface="Din"/>
              </a:rPr>
              <a:t>Ensenada Baja California</a:t>
            </a:r>
          </a:p>
          <a:p>
            <a:pPr marL="0" indent="0">
              <a:buNone/>
            </a:pPr>
            <a:r>
              <a:rPr lang="es-MX" sz="2400" b="1" i="0" dirty="0">
                <a:solidFill>
                  <a:srgbClr val="000000"/>
                </a:solidFill>
                <a:effectLst/>
                <a:latin typeface="Din"/>
              </a:rPr>
              <a:t>Fecha de puesta en marcha: 25 julio 2018</a:t>
            </a:r>
            <a:endParaRPr lang="es-MX" sz="2400" b="0" i="0" dirty="0">
              <a:solidFill>
                <a:srgbClr val="000000"/>
              </a:solidFill>
              <a:effectLst/>
              <a:latin typeface="Din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rgbClr val="000000"/>
                </a:solidFill>
                <a:latin typeface="Din"/>
              </a:rPr>
              <a:t>Inversión total: </a:t>
            </a:r>
            <a:r>
              <a:rPr lang="es-MX" sz="2400" dirty="0">
                <a:solidFill>
                  <a:srgbClr val="212529"/>
                </a:solidFill>
                <a:latin typeface="Avenir-Roman"/>
              </a:rPr>
              <a:t>910.9 millones de pesos (207.3 FONADIN, 703.5 PRIVADO)</a:t>
            </a:r>
            <a:endParaRPr lang="es-MX" sz="2400" dirty="0">
              <a:solidFill>
                <a:srgbClr val="000000"/>
              </a:solidFill>
              <a:latin typeface="Di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BA27A5-2AF7-605C-40ED-334CF4A35E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795371" y="287488"/>
            <a:ext cx="5114162" cy="3458711"/>
          </a:xfrm>
          <a:prstGeom prst="rect">
            <a:avLst/>
          </a:prstGeom>
        </p:spPr>
      </p:pic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5E009BDB-5E25-F4FC-D3AF-264A60F7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371" y="3746199"/>
            <a:ext cx="4966299" cy="30768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DDAD1F-EB5C-9D96-DE4D-DB0A2B5AF1DD}"/>
              </a:ext>
            </a:extLst>
          </p:cNvPr>
          <p:cNvSpPr txBox="1"/>
          <p:nvPr/>
        </p:nvSpPr>
        <p:spPr>
          <a:xfrm>
            <a:off x="840510" y="5421745"/>
            <a:ext cx="42579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Problema a la hora de baja demanda. Requiere almacenamiento (no tiene)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89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C49B761-C4D8-B41C-8876-C98E2384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59" y="3556418"/>
            <a:ext cx="5011802" cy="31825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F5BC82-AEB7-9697-581F-A7C21B59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923" y="-973446"/>
            <a:ext cx="10515600" cy="994585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EC81C47-9462-E742-5879-47035FC39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097" y="3603998"/>
            <a:ext cx="3923579" cy="26076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CFF7E3-CFB9-680E-8195-6018A894228B}"/>
              </a:ext>
            </a:extLst>
          </p:cNvPr>
          <p:cNvSpPr txBox="1"/>
          <p:nvPr/>
        </p:nvSpPr>
        <p:spPr>
          <a:xfrm>
            <a:off x="200564" y="6211669"/>
            <a:ext cx="57344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Escondida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water desalination project, Antofagasta, Chile (image: Black &amp; Veatch)</a:t>
            </a:r>
            <a:endParaRPr lang="es-MX" sz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61A85-22BE-FF02-09FE-D996A58F6278}"/>
              </a:ext>
            </a:extLst>
          </p:cNvPr>
          <p:cNvSpPr txBox="1"/>
          <p:nvPr/>
        </p:nvSpPr>
        <p:spPr>
          <a:xfrm>
            <a:off x="6920290" y="2961485"/>
            <a:ext cx="4634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Industria minera sumará 15 plantas desaladoras a 2028 y Antofagasta liderará desarrollo (10 m3/s)</a:t>
            </a:r>
            <a:endParaRPr lang="es-ES" sz="14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934899-2A10-17AC-DF5B-C44F6341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70" y="5675970"/>
            <a:ext cx="1994563" cy="106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72AE4BB-6005-72E9-8140-3FB2996A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24" y="250341"/>
            <a:ext cx="4997632" cy="265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7D44ED3-A318-789B-80B8-EE01CA21C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0" y="1000482"/>
            <a:ext cx="5082777" cy="254748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A5CB4E0-D213-8DC1-40ED-18286D482D70}"/>
              </a:ext>
            </a:extLst>
          </p:cNvPr>
          <p:cNvSpPr txBox="1"/>
          <p:nvPr/>
        </p:nvSpPr>
        <p:spPr>
          <a:xfrm>
            <a:off x="481097" y="237933"/>
            <a:ext cx="46353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Agua desalada para la industria minera en Chile</a:t>
            </a:r>
          </a:p>
          <a:p>
            <a:r>
              <a:rPr lang="es-ES" dirty="0"/>
              <a:t>Pronto vendrá la del Hidrógeno verde</a:t>
            </a:r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F0755D-EFB2-B796-E790-AA48F8CCBAF5}"/>
              </a:ext>
            </a:extLst>
          </p:cNvPr>
          <p:cNvSpPr txBox="1"/>
          <p:nvPr/>
        </p:nvSpPr>
        <p:spPr>
          <a:xfrm>
            <a:off x="6257028" y="5750004"/>
            <a:ext cx="23727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100 10</a:t>
            </a:r>
            <a:r>
              <a:rPr lang="es-ES" baseline="30000" dirty="0"/>
              <a:t>6</a:t>
            </a:r>
            <a:r>
              <a:rPr lang="es-ES" dirty="0"/>
              <a:t> ton/año H</a:t>
            </a:r>
            <a:r>
              <a:rPr lang="es-ES" baseline="-25000" dirty="0"/>
              <a:t>2</a:t>
            </a:r>
          </a:p>
          <a:p>
            <a:r>
              <a:rPr lang="es-ES" dirty="0"/>
              <a:t>1000 10</a:t>
            </a:r>
            <a:r>
              <a:rPr lang="es-ES" baseline="30000" dirty="0"/>
              <a:t>6</a:t>
            </a:r>
            <a:r>
              <a:rPr lang="es-ES" dirty="0"/>
              <a:t> ton/año agua</a:t>
            </a:r>
          </a:p>
          <a:p>
            <a:r>
              <a:rPr lang="es-ES" dirty="0"/>
              <a:t>30 m</a:t>
            </a:r>
            <a:r>
              <a:rPr lang="es-ES" baseline="30000" dirty="0"/>
              <a:t>3</a:t>
            </a:r>
            <a:r>
              <a:rPr lang="es-ES" dirty="0"/>
              <a:t>/s</a:t>
            </a:r>
            <a:endParaRPr lang="es-MX" dirty="0"/>
          </a:p>
        </p:txBody>
      </p:sp>
      <p:pic>
        <p:nvPicPr>
          <p:cNvPr id="6" name="Imagen 5" descr="Una montaña con nieve&#10;&#10;Descripción generada automáticamente con confianza media">
            <a:extLst>
              <a:ext uri="{FF2B5EF4-FFF2-40B4-BE49-F238E27FC236}">
                <a16:creationId xmlns:a16="http://schemas.microsoft.com/office/drawing/2014/main" id="{760CEA3B-6720-6215-6B03-D40D3FDA3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712" y="3603998"/>
            <a:ext cx="3399921" cy="19632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2351118-5754-8E6F-995C-0C78C66B60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086" r="21679"/>
          <a:stretch/>
        </p:blipFill>
        <p:spPr>
          <a:xfrm>
            <a:off x="6202359" y="3603998"/>
            <a:ext cx="945501" cy="19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3F4AB-898E-419D-87C4-989367E7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936" y="318439"/>
            <a:ext cx="8928008" cy="84098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S" sz="3200" b="1" dirty="0"/>
              <a:t>Incertidumbres al contratar un proyecto de desalación</a:t>
            </a:r>
            <a:br>
              <a:rPr lang="es-ES" sz="3200" b="1" dirty="0"/>
            </a:br>
            <a:r>
              <a:rPr lang="es-ES" sz="1600" b="1" dirty="0"/>
              <a:t>(no es solo un asunto de costos)</a:t>
            </a:r>
            <a:endParaRPr lang="es-MX" sz="16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F8B05-71BF-4ACF-B4BA-FD5491052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64" y="1636402"/>
            <a:ext cx="10290871" cy="4848139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ES" b="1" dirty="0"/>
          </a:p>
          <a:p>
            <a:pPr marL="514350" indent="-514350">
              <a:buFont typeface="+mj-lt"/>
              <a:buAutoNum type="arabicPeriod"/>
            </a:pPr>
            <a:r>
              <a:rPr lang="es-ES" b="1" dirty="0"/>
              <a:t>Aceptación</a:t>
            </a:r>
            <a:r>
              <a:rPr lang="es-ES" dirty="0"/>
              <a:t> de la población a usar agua desalada (no es trivial)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El </a:t>
            </a:r>
            <a:r>
              <a:rPr lang="es-ES" b="1" dirty="0"/>
              <a:t>consumo no es constante </a:t>
            </a:r>
            <a:r>
              <a:rPr lang="es-ES" dirty="0"/>
              <a:t>y permanente (en época de huracanes sobra y nadie paga por ella)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/>
              <a:t>Es complicada la contratación </a:t>
            </a:r>
            <a:r>
              <a:rPr lang="es-ES" dirty="0"/>
              <a:t>y el crédito (el agua no se vende)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/>
              <a:t>Impacto ambiental </a:t>
            </a:r>
            <a:r>
              <a:rPr lang="es-ES" dirty="0"/>
              <a:t>(real y virtual) hay que atenderlos muy bien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00B050"/>
                </a:solidFill>
              </a:rPr>
              <a:t>Se puede usar para interceptar la cuña salina en zonas cercanas al mar</a:t>
            </a:r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C00000"/>
                </a:solidFill>
              </a:rPr>
              <a:t>Vienen nuevos desarrollos</a:t>
            </a:r>
            <a:r>
              <a:rPr lang="es-ES" dirty="0">
                <a:solidFill>
                  <a:srgbClr val="002060"/>
                </a:solidFill>
              </a:rPr>
              <a:t>. Filtros de Nanomembranas (eliminar químicos). Membranas grafeno (menos bombeo). Cero descarga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</a:rPr>
              <a:t>Uso de energías limpias y más baratas (solar, eólica y geotérmica); la desalación debe ser constante y permanente</a:t>
            </a:r>
          </a:p>
          <a:p>
            <a:endParaRPr lang="es-MX" dirty="0"/>
          </a:p>
        </p:txBody>
      </p:sp>
      <p:pic>
        <p:nvPicPr>
          <p:cNvPr id="4" name="Imagen 23">
            <a:extLst>
              <a:ext uri="{FF2B5EF4-FFF2-40B4-BE49-F238E27FC236}">
                <a16:creationId xmlns:a16="http://schemas.microsoft.com/office/drawing/2014/main" id="{80719565-24FC-4F2A-B800-EAEAB87E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360873" y="373459"/>
            <a:ext cx="2197689" cy="8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4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EC883F7-3578-AE95-E3C4-43C3018D4DFD}"/>
              </a:ext>
            </a:extLst>
          </p:cNvPr>
          <p:cNvGraphicFramePr>
            <a:graphicFrameLocks noGrp="1"/>
          </p:cNvGraphicFramePr>
          <p:nvPr/>
        </p:nvGraphicFramePr>
        <p:xfrm>
          <a:off x="600363" y="930780"/>
          <a:ext cx="10296248" cy="1978339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02182">
                  <a:extLst>
                    <a:ext uri="{9D8B030D-6E8A-4147-A177-3AD203B41FA5}">
                      <a16:colId xmlns:a16="http://schemas.microsoft.com/office/drawing/2014/main" val="3420176464"/>
                    </a:ext>
                  </a:extLst>
                </a:gridCol>
                <a:gridCol w="1251414">
                  <a:extLst>
                    <a:ext uri="{9D8B030D-6E8A-4147-A177-3AD203B41FA5}">
                      <a16:colId xmlns:a16="http://schemas.microsoft.com/office/drawing/2014/main" val="1477537322"/>
                    </a:ext>
                  </a:extLst>
                </a:gridCol>
                <a:gridCol w="1477087">
                  <a:extLst>
                    <a:ext uri="{9D8B030D-6E8A-4147-A177-3AD203B41FA5}">
                      <a16:colId xmlns:a16="http://schemas.microsoft.com/office/drawing/2014/main" val="2182260643"/>
                    </a:ext>
                  </a:extLst>
                </a:gridCol>
                <a:gridCol w="1265382">
                  <a:extLst>
                    <a:ext uri="{9D8B030D-6E8A-4147-A177-3AD203B41FA5}">
                      <a16:colId xmlns:a16="http://schemas.microsoft.com/office/drawing/2014/main" val="1522986901"/>
                    </a:ext>
                  </a:extLst>
                </a:gridCol>
                <a:gridCol w="1209963">
                  <a:extLst>
                    <a:ext uri="{9D8B030D-6E8A-4147-A177-3AD203B41FA5}">
                      <a16:colId xmlns:a16="http://schemas.microsoft.com/office/drawing/2014/main" val="404771001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3300530665"/>
                    </a:ext>
                  </a:extLst>
                </a:gridCol>
                <a:gridCol w="1052945">
                  <a:extLst>
                    <a:ext uri="{9D8B030D-6E8A-4147-A177-3AD203B41FA5}">
                      <a16:colId xmlns:a16="http://schemas.microsoft.com/office/drawing/2014/main" val="3499908146"/>
                    </a:ext>
                  </a:extLst>
                </a:gridCol>
                <a:gridCol w="1062182">
                  <a:extLst>
                    <a:ext uri="{9D8B030D-6E8A-4147-A177-3AD203B41FA5}">
                      <a16:colId xmlns:a16="http://schemas.microsoft.com/office/drawing/2014/main" val="697313435"/>
                    </a:ext>
                  </a:extLst>
                </a:gridCol>
                <a:gridCol w="994438">
                  <a:extLst>
                    <a:ext uri="{9D8B030D-6E8A-4147-A177-3AD203B41FA5}">
                      <a16:colId xmlns:a16="http://schemas.microsoft.com/office/drawing/2014/main" val="768330188"/>
                    </a:ext>
                  </a:extLst>
                </a:gridCol>
              </a:tblGrid>
              <a:tr h="72616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1" u="none" strike="noStrike">
                          <a:effectLst/>
                        </a:rPr>
                        <a:t>Nombre</a:t>
                      </a:r>
                      <a:endParaRPr lang="es-MX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Ras Al </a:t>
                      </a:r>
                      <a:r>
                        <a:rPr lang="es-MX" sz="1100" i="1" u="none" strike="noStrike" dirty="0" err="1">
                          <a:effectLst/>
                        </a:rPr>
                        <a:t>Khair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Al Taweelah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 err="1">
                          <a:effectLst/>
                        </a:rPr>
                        <a:t>Shuaibah</a:t>
                      </a:r>
                      <a:r>
                        <a:rPr lang="es-MX" sz="1100" i="1" u="none" strike="noStrike" dirty="0">
                          <a:effectLst/>
                        </a:rPr>
                        <a:t> IWPP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 err="1">
                          <a:effectLst/>
                        </a:rPr>
                        <a:t>Marafiq</a:t>
                      </a:r>
                      <a:r>
                        <a:rPr lang="es-MX" sz="1100" i="1" u="none" strike="noStrike" dirty="0">
                          <a:effectLst/>
                        </a:rPr>
                        <a:t> IWPP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 err="1">
                          <a:effectLst/>
                        </a:rPr>
                        <a:t>Sorek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Rabigh 3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Carlsbad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Planta desaladora Ensenada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031303"/>
                  </a:ext>
                </a:extLst>
              </a:tr>
              <a:tr h="45385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1" u="none" strike="noStrike">
                          <a:effectLst/>
                        </a:rPr>
                        <a:t>Pais</a:t>
                      </a:r>
                      <a:endParaRPr lang="es-MX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Arabia Saudita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Emiratos Árabes U.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Arabia Saudita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Arabia Saudita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Israel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Arabia Saudita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EEUU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México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152426"/>
                  </a:ext>
                </a:extLst>
              </a:tr>
              <a:tr h="45385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1" u="none" strike="noStrike">
                          <a:effectLst/>
                        </a:rPr>
                        <a:t>Capacidad</a:t>
                      </a:r>
                      <a:endParaRPr lang="es-MX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1 036 000 m³/día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i="1" u="none" strike="noStrike" dirty="0">
                        <a:effectLst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909 200 m³/día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10.5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880 000 m³/día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10.2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800 000 m³/día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i="1" u="none" strike="noStrike" dirty="0">
                          <a:effectLst/>
                        </a:rPr>
                        <a:t>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9.3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624 000 m³/día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7.2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600 000 m³/día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i="1" u="none" strike="noStrike" dirty="0">
                          <a:effectLst/>
                        </a:rPr>
                        <a:t> </a:t>
                      </a:r>
                      <a:r>
                        <a:rPr lang="es-MX" sz="1400" i="1" u="none" strike="noStrike" dirty="0">
                          <a:effectLst/>
                        </a:rPr>
                        <a:t> 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204 412 m3/día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i="1" u="none" strike="noStrike" dirty="0">
                          <a:effectLst/>
                        </a:rPr>
                        <a:t>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2.4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21 600 m3/día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0.25 </a:t>
                      </a:r>
                      <a:r>
                        <a:rPr lang="es-MX" sz="14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m³/s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224346"/>
                  </a:ext>
                </a:extLst>
              </a:tr>
              <a:tr h="242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1" u="none" strike="noStrike" dirty="0">
                          <a:effectLst/>
                        </a:rPr>
                        <a:t>Tecnología</a:t>
                      </a:r>
                      <a:endParaRPr lang="es-MX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OI/MSF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OI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MSF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MED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OI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OI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>
                          <a:effectLst/>
                        </a:rPr>
                        <a:t>OI</a:t>
                      </a:r>
                      <a:endParaRPr lang="es-MX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i="1" u="none" strike="noStrike" dirty="0">
                          <a:effectLst/>
                        </a:rPr>
                        <a:t>OI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629750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807B2E3-5883-1D90-2548-B18719C7AE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594" y="3091982"/>
            <a:ext cx="3466011" cy="234406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D2662B9-A942-6070-B66C-A03AEBC1BE56}"/>
              </a:ext>
            </a:extLst>
          </p:cNvPr>
          <p:cNvSpPr txBox="1"/>
          <p:nvPr/>
        </p:nvSpPr>
        <p:spPr>
          <a:xfrm>
            <a:off x="600363" y="5436047"/>
            <a:ext cx="2817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MX" sz="1800" u="none" strike="noStrike" dirty="0">
                <a:effectLst/>
              </a:rPr>
              <a:t>Planta desaladora Ensenada</a:t>
            </a:r>
            <a:endParaRPr lang="es-MX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4E9059-1356-3C64-5A14-BA0F3E12F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7384" y="3091983"/>
            <a:ext cx="3522297" cy="234406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075083C-E23B-AB6D-291B-C76E2098AF15}"/>
              </a:ext>
            </a:extLst>
          </p:cNvPr>
          <p:cNvSpPr txBox="1"/>
          <p:nvPr/>
        </p:nvSpPr>
        <p:spPr>
          <a:xfrm>
            <a:off x="4959928" y="5436047"/>
            <a:ext cx="142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MX" sz="1800" u="none" strike="noStrike" dirty="0">
                <a:effectLst/>
              </a:rPr>
              <a:t>Ras Al </a:t>
            </a:r>
            <a:r>
              <a:rPr lang="es-MX" sz="1800" u="none" strike="noStrike" dirty="0" err="1">
                <a:effectLst/>
              </a:rPr>
              <a:t>Khair</a:t>
            </a:r>
            <a:endParaRPr lang="es-MX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DA6DC29-A821-DA15-68B7-714040AC6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22706"/>
          <a:stretch/>
        </p:blipFill>
        <p:spPr>
          <a:xfrm>
            <a:off x="7850460" y="3091983"/>
            <a:ext cx="3522297" cy="234406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4B7CA39-E61B-A336-735E-143E55CEFCC8}"/>
              </a:ext>
            </a:extLst>
          </p:cNvPr>
          <p:cNvSpPr txBox="1"/>
          <p:nvPr/>
        </p:nvSpPr>
        <p:spPr>
          <a:xfrm>
            <a:off x="8964838" y="5436047"/>
            <a:ext cx="1293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MX" sz="1800" u="none" strike="noStrike" dirty="0" err="1">
                <a:effectLst/>
              </a:rPr>
              <a:t>Sorek</a:t>
            </a:r>
            <a:endParaRPr lang="es-MX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7F9C63-BFF3-42D7-AAE6-BA1B10D074C1}"/>
              </a:ext>
            </a:extLst>
          </p:cNvPr>
          <p:cNvSpPr txBox="1"/>
          <p:nvPr/>
        </p:nvSpPr>
        <p:spPr>
          <a:xfrm>
            <a:off x="5244551" y="254573"/>
            <a:ext cx="56520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Grandes desaladoras del mundo</a:t>
            </a:r>
            <a:endParaRPr lang="es-MX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107369" y="1689194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Planta Desaladora Yuma</a:t>
            </a:r>
          </a:p>
          <a:p>
            <a:pPr algn="ctr"/>
            <a:r>
              <a:rPr lang="es-ES" sz="1400" dirty="0"/>
              <a:t>Río Colorado</a:t>
            </a:r>
          </a:p>
          <a:p>
            <a:pPr algn="ctr"/>
            <a:r>
              <a:rPr lang="es-ES" sz="1400" dirty="0"/>
              <a:t>3,150 [</a:t>
            </a:r>
            <a:r>
              <a:rPr lang="es-ES" sz="1400" dirty="0" err="1"/>
              <a:t>lps</a:t>
            </a:r>
            <a:r>
              <a:rPr lang="es-ES" sz="1400" dirty="0"/>
              <a:t>]</a:t>
            </a:r>
            <a:endParaRPr lang="es-MX" sz="14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892642" y="5117030"/>
            <a:ext cx="37713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Comisión Federal de Electricidad</a:t>
            </a:r>
          </a:p>
          <a:p>
            <a:pPr algn="ctr"/>
            <a:r>
              <a:rPr lang="es-ES" sz="1400" dirty="0"/>
              <a:t>Plantas desaladoras </a:t>
            </a:r>
          </a:p>
          <a:p>
            <a:pPr algn="ctr"/>
            <a:r>
              <a:rPr lang="es-ES" sz="1400" dirty="0"/>
              <a:t>Manzanillo (MSF 2x40 m</a:t>
            </a:r>
            <a:r>
              <a:rPr lang="es-ES" sz="1400" baseline="30000" dirty="0"/>
              <a:t>3</a:t>
            </a:r>
            <a:r>
              <a:rPr lang="es-ES" sz="1400" dirty="0"/>
              <a:t>/d) </a:t>
            </a:r>
          </a:p>
          <a:p>
            <a:pPr algn="ctr"/>
            <a:r>
              <a:rPr lang="es-ES" sz="1400" dirty="0"/>
              <a:t>Tuxpan (MED )</a:t>
            </a:r>
          </a:p>
          <a:p>
            <a:pPr algn="ctr"/>
            <a:endParaRPr lang="es-MX" sz="1400" dirty="0"/>
          </a:p>
        </p:txBody>
      </p:sp>
      <p:pic>
        <p:nvPicPr>
          <p:cNvPr id="11" name="Picture 3" descr="C:\Users\hppavillion2\Pictures\cf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4869160"/>
            <a:ext cx="743474" cy="432048"/>
          </a:xfrm>
          <a:prstGeom prst="rect">
            <a:avLst/>
          </a:prstGeom>
          <a:noFill/>
        </p:spPr>
      </p:pic>
      <p:pic>
        <p:nvPicPr>
          <p:cNvPr id="32" name="Picture 4" descr="C:\Documents and Settings\sespindolah\Mis documentos\Mis imágenes\TUXPAN 26.02.07\TUXPAN 26.02.07 071.jpg"/>
          <p:cNvPicPr>
            <a:picLocks noChangeAspect="1" noChangeArrowheads="1"/>
          </p:cNvPicPr>
          <p:nvPr/>
        </p:nvPicPr>
        <p:blipFill>
          <a:blip r:embed="rId4" cstate="print"/>
          <a:srcRect l="2756" r="3537"/>
          <a:stretch>
            <a:fillRect/>
          </a:stretch>
        </p:blipFill>
        <p:spPr bwMode="auto">
          <a:xfrm>
            <a:off x="5900086" y="4725144"/>
            <a:ext cx="2212138" cy="177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Documents and Settings\sespindolah\Mis documentos\Mis imágenes\Manzanillo\manzanillo_flash2\manzanillo_flash2 001.jpg"/>
          <p:cNvPicPr>
            <a:picLocks noChangeAspect="1" noChangeArrowheads="1"/>
          </p:cNvPicPr>
          <p:nvPr/>
        </p:nvPicPr>
        <p:blipFill>
          <a:blip r:embed="rId5" cstate="print"/>
          <a:srcRect l="2747" r="3870"/>
          <a:stretch>
            <a:fillRect/>
          </a:stretch>
        </p:blipFill>
        <p:spPr bwMode="auto">
          <a:xfrm>
            <a:off x="8211758" y="4725144"/>
            <a:ext cx="2204722" cy="177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28937" t="19334" r="29720" b="26067"/>
          <a:stretch>
            <a:fillRect/>
          </a:stretch>
        </p:blipFill>
        <p:spPr bwMode="auto">
          <a:xfrm>
            <a:off x="5519936" y="2881936"/>
            <a:ext cx="2384308" cy="177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35 Grupo"/>
          <p:cNvGrpSpPr/>
          <p:nvPr/>
        </p:nvGrpSpPr>
        <p:grpSpPr>
          <a:xfrm>
            <a:off x="1532602" y="2977789"/>
            <a:ext cx="3771311" cy="1201611"/>
            <a:chOff x="8601" y="2977788"/>
            <a:chExt cx="3771311" cy="1201611"/>
          </a:xfrm>
        </p:grpSpPr>
        <p:sp>
          <p:nvSpPr>
            <p:cNvPr id="18" name="17 CuadroTexto"/>
            <p:cNvSpPr txBox="1"/>
            <p:nvPr/>
          </p:nvSpPr>
          <p:spPr>
            <a:xfrm>
              <a:off x="8601" y="2977788"/>
              <a:ext cx="377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Plantas desaladoras Alicante, España.</a:t>
              </a:r>
            </a:p>
          </p:txBody>
        </p:sp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l="22851" t="44645" r="64258" b="49540"/>
            <a:stretch>
              <a:fillRect/>
            </a:stretch>
          </p:blipFill>
          <p:spPr bwMode="auto">
            <a:xfrm>
              <a:off x="983103" y="3501008"/>
              <a:ext cx="1860705" cy="678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6" descr="I:\Imaaaagen002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4312" y="980728"/>
            <a:ext cx="1350000" cy="1800000"/>
          </a:xfrm>
          <a:prstGeom prst="rect">
            <a:avLst/>
          </a:prstGeom>
          <a:noFill/>
        </p:spPr>
      </p:pic>
      <p:pic>
        <p:nvPicPr>
          <p:cNvPr id="24" name="Picture 7" descr="I:\Imagen0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6320" y="980728"/>
            <a:ext cx="1350000" cy="1800000"/>
          </a:xfrm>
          <a:prstGeom prst="rect">
            <a:avLst/>
          </a:prstGeom>
          <a:noFill/>
        </p:spPr>
      </p:pic>
      <p:pic>
        <p:nvPicPr>
          <p:cNvPr id="1032" name="Picture 8" descr="I:\Imagen02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66480" y="980728"/>
            <a:ext cx="1350000" cy="1800000"/>
          </a:xfrm>
          <a:prstGeom prst="rect">
            <a:avLst/>
          </a:prstGeom>
          <a:noFill/>
        </p:spPr>
      </p:pic>
      <p:pic>
        <p:nvPicPr>
          <p:cNvPr id="1033" name="Picture 9" descr="I:\100_018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16684" y="2861901"/>
            <a:ext cx="2399796" cy="1800000"/>
          </a:xfrm>
          <a:prstGeom prst="rect">
            <a:avLst/>
          </a:prstGeom>
          <a:noFill/>
        </p:spPr>
      </p:pic>
      <p:sp>
        <p:nvSpPr>
          <p:cNvPr id="19" name="1 Título">
            <a:extLst>
              <a:ext uri="{FF2B5EF4-FFF2-40B4-BE49-F238E27FC236}">
                <a16:creationId xmlns:a16="http://schemas.microsoft.com/office/drawing/2014/main" id="{0E964651-B22C-43FC-9FA4-F3CE5EA6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78" y="232221"/>
            <a:ext cx="4796132" cy="562074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VISITAS A PLANTAS DESALADORAS EN MÉXICO Y EL MUNDO</a:t>
            </a:r>
            <a:endParaRPr lang="es-MX" sz="24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Imagen 23">
            <a:extLst>
              <a:ext uri="{FF2B5EF4-FFF2-40B4-BE49-F238E27FC236}">
                <a16:creationId xmlns:a16="http://schemas.microsoft.com/office/drawing/2014/main" id="{B06C73FB-C4B6-4BB1-881E-15C6A35C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97C3EC-3ED3-47F4-BFAD-53E5C87317C0}"/>
              </a:ext>
            </a:extLst>
          </p:cNvPr>
          <p:cNvSpPr txBox="1"/>
          <p:nvPr/>
        </p:nvSpPr>
        <p:spPr>
          <a:xfrm>
            <a:off x="423604" y="213899"/>
            <a:ext cx="361648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Proyecto Impulsa IV UNAM</a:t>
            </a:r>
          </a:p>
          <a:p>
            <a:r>
              <a:rPr lang="es-ES" sz="2400" dirty="0"/>
              <a:t>Desalación de agua de mar con energías renovables</a:t>
            </a:r>
            <a:endParaRPr lang="es-MX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5 Grupo"/>
          <p:cNvGrpSpPr/>
          <p:nvPr/>
        </p:nvGrpSpPr>
        <p:grpSpPr>
          <a:xfrm>
            <a:off x="8467900" y="1008112"/>
            <a:ext cx="1948580" cy="1800200"/>
            <a:chOff x="6727876" y="1008112"/>
            <a:chExt cx="1948580" cy="1800200"/>
          </a:xfrm>
        </p:grpSpPr>
        <p:pic>
          <p:nvPicPr>
            <p:cNvPr id="1028" name="Picture 4" descr="H:\IMPULSA\Los Cabos SE\Los Cabos\GH 11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1010872"/>
              <a:ext cx="975600" cy="936104"/>
            </a:xfrm>
            <a:prstGeom prst="rect">
              <a:avLst/>
            </a:prstGeom>
            <a:noFill/>
          </p:spPr>
        </p:pic>
        <p:pic>
          <p:nvPicPr>
            <p:cNvPr id="5" name="Picture 3" descr="C:\Respaldo de Informacion\IMPULSA\Los Cabos SE\Los Cabos\GH 08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02211" y="1008112"/>
              <a:ext cx="974245" cy="903627"/>
            </a:xfrm>
            <a:prstGeom prst="rect">
              <a:avLst/>
            </a:prstGeom>
            <a:noFill/>
          </p:spPr>
        </p:pic>
        <p:pic>
          <p:nvPicPr>
            <p:cNvPr id="6" name="Picture 4" descr="C:\Respaldo de Informacion\IMPULSA\Los Cabos SE\Los Cabos\GH 09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02211" y="1904685"/>
              <a:ext cx="974245" cy="903627"/>
            </a:xfrm>
            <a:prstGeom prst="rect">
              <a:avLst/>
            </a:prstGeom>
            <a:noFill/>
          </p:spPr>
        </p:pic>
        <p:pic>
          <p:nvPicPr>
            <p:cNvPr id="8" name="Picture 6" descr="C:\Respaldo de Informacion\IMPULSA\Los Cabos SE\Los Cabos\sonora 02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27876" y="1904685"/>
              <a:ext cx="974335" cy="903627"/>
            </a:xfrm>
            <a:prstGeom prst="rect">
              <a:avLst/>
            </a:prstGeom>
            <a:noFill/>
          </p:spPr>
        </p:pic>
      </p:grpSp>
      <p:pic>
        <p:nvPicPr>
          <p:cNvPr id="2050" name="Picture 2" descr="H:\IMPULSA\Los Cabos SE\Los Cabos\IMG_1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3448" y="1008112"/>
            <a:ext cx="1446809" cy="1800200"/>
          </a:xfrm>
          <a:prstGeom prst="rect">
            <a:avLst/>
          </a:prstGeom>
          <a:noFill/>
        </p:spPr>
      </p:pic>
      <p:pic>
        <p:nvPicPr>
          <p:cNvPr id="17" name="Picture 5" descr="C:\Documents and Settings\sespindolah\Mis documentos\Mis imágenes\Paris,Israel\Paris, Israel\12.2006 179.jpg"/>
          <p:cNvPicPr>
            <a:picLocks noChangeAspect="1" noChangeArrowheads="1"/>
          </p:cNvPicPr>
          <p:nvPr/>
        </p:nvPicPr>
        <p:blipFill>
          <a:blip r:embed="rId8" cstate="print"/>
          <a:srcRect l="2779" r="2779"/>
          <a:stretch>
            <a:fillRect/>
          </a:stretch>
        </p:blipFill>
        <p:spPr bwMode="auto">
          <a:xfrm>
            <a:off x="4836936" y="4725144"/>
            <a:ext cx="226717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IMPULSA\La Paz - Los Cabos\VEOLIA\Imagen081.jpg"/>
          <p:cNvPicPr>
            <a:picLocks noChangeAspect="1" noChangeArrowheads="1"/>
          </p:cNvPicPr>
          <p:nvPr/>
        </p:nvPicPr>
        <p:blipFill>
          <a:blip r:embed="rId9" cstate="print"/>
          <a:srcRect l="14852"/>
          <a:stretch>
            <a:fillRect/>
          </a:stretch>
        </p:blipFill>
        <p:spPr bwMode="auto">
          <a:xfrm>
            <a:off x="8403800" y="2880320"/>
            <a:ext cx="2012680" cy="1772816"/>
          </a:xfrm>
          <a:prstGeom prst="rect">
            <a:avLst/>
          </a:prstGeom>
          <a:noFill/>
        </p:spPr>
      </p:pic>
      <p:pic>
        <p:nvPicPr>
          <p:cNvPr id="15" name="Picture 8" descr="C:\IMPULSA\La Paz - Los Cabos\VEOLIA\Imagen071.jpg"/>
          <p:cNvPicPr>
            <a:picLocks noChangeAspect="1" noChangeArrowheads="1"/>
          </p:cNvPicPr>
          <p:nvPr/>
        </p:nvPicPr>
        <p:blipFill>
          <a:blip r:embed="rId10" cstate="print"/>
          <a:srcRect t="10870"/>
          <a:stretch>
            <a:fillRect/>
          </a:stretch>
        </p:blipFill>
        <p:spPr bwMode="auto">
          <a:xfrm>
            <a:off x="6962576" y="2880320"/>
            <a:ext cx="1365673" cy="1772816"/>
          </a:xfrm>
          <a:prstGeom prst="rect">
            <a:avLst/>
          </a:prstGeom>
          <a:noFill/>
        </p:spPr>
      </p:pic>
      <p:grpSp>
        <p:nvGrpSpPr>
          <p:cNvPr id="4" name="23 Grupo"/>
          <p:cNvGrpSpPr/>
          <p:nvPr/>
        </p:nvGrpSpPr>
        <p:grpSpPr>
          <a:xfrm>
            <a:off x="795747" y="1654570"/>
            <a:ext cx="2880320" cy="1225658"/>
            <a:chOff x="152422" y="1297557"/>
            <a:chExt cx="2880320" cy="1225658"/>
          </a:xfrm>
        </p:grpSpPr>
        <p:sp>
          <p:nvSpPr>
            <p:cNvPr id="20" name="19 CuadroTexto"/>
            <p:cNvSpPr txBox="1"/>
            <p:nvPr/>
          </p:nvSpPr>
          <p:spPr>
            <a:xfrm>
              <a:off x="152422" y="1297557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Planta Desaladora Los Cabos B.C.S.</a:t>
              </a:r>
            </a:p>
            <a:p>
              <a:pPr algn="ctr"/>
              <a:r>
                <a:rPr lang="es-ES" sz="1400" dirty="0"/>
                <a:t>200 [</a:t>
              </a:r>
              <a:r>
                <a:rPr lang="es-ES" sz="1400" dirty="0" err="1"/>
                <a:t>lps</a:t>
              </a:r>
              <a:r>
                <a:rPr lang="es-ES" sz="1400" dirty="0"/>
                <a:t>]</a:t>
              </a:r>
              <a:endParaRPr lang="es-MX" sz="1400" dirty="0"/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 l="22851" t="44645" r="64258" b="49540"/>
            <a:stretch>
              <a:fillRect/>
            </a:stretch>
          </p:blipFill>
          <p:spPr bwMode="auto">
            <a:xfrm>
              <a:off x="539552" y="1844824"/>
              <a:ext cx="1860705" cy="678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24 Grupo"/>
          <p:cNvGrpSpPr/>
          <p:nvPr/>
        </p:nvGrpSpPr>
        <p:grpSpPr>
          <a:xfrm>
            <a:off x="2515133" y="2990945"/>
            <a:ext cx="2789232" cy="1574182"/>
            <a:chOff x="991132" y="2990945"/>
            <a:chExt cx="2789232" cy="1574182"/>
          </a:xfrm>
        </p:grpSpPr>
        <p:sp>
          <p:nvSpPr>
            <p:cNvPr id="18" name="17 CuadroTexto"/>
            <p:cNvSpPr txBox="1"/>
            <p:nvPr/>
          </p:nvSpPr>
          <p:spPr>
            <a:xfrm>
              <a:off x="991132" y="2990945"/>
              <a:ext cx="27892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Plantas desaladoras hoteleras con diferentes capacidades:</a:t>
              </a:r>
            </a:p>
            <a:p>
              <a:pPr algn="ctr"/>
              <a:r>
                <a:rPr lang="es-ES" sz="1400" dirty="0"/>
                <a:t>52, 23 y 2.5 [</a:t>
              </a:r>
              <a:r>
                <a:rPr lang="es-ES" sz="1400" dirty="0" err="1"/>
                <a:t>lps</a:t>
              </a:r>
              <a:r>
                <a:rPr lang="es-ES" sz="1400" dirty="0"/>
                <a:t>] </a:t>
              </a:r>
              <a:endParaRPr lang="es-MX" sz="1400" dirty="0"/>
            </a:p>
          </p:txBody>
        </p:sp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12" cstate="print"/>
            <a:srcRect l="23047" t="32069" r="61719" b="56562"/>
            <a:stretch>
              <a:fillRect/>
            </a:stretch>
          </p:blipFill>
          <p:spPr bwMode="auto">
            <a:xfrm>
              <a:off x="1310114" y="3729777"/>
              <a:ext cx="1791057" cy="83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l="28937" t="25634" r="28538" b="33542"/>
          <a:stretch>
            <a:fillRect/>
          </a:stretch>
        </p:blipFill>
        <p:spPr bwMode="auto">
          <a:xfrm>
            <a:off x="7104112" y="4725144"/>
            <a:ext cx="333362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:\IMPULSA\La Paz - Los Cabos\La Paz, Los Cabos Julio 08\FOTOS\Veolia Los Cabos\Imagen07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58476" y="2879366"/>
            <a:ext cx="1329612" cy="1772816"/>
          </a:xfrm>
          <a:prstGeom prst="rect">
            <a:avLst/>
          </a:prstGeom>
          <a:noFill/>
        </p:spPr>
      </p:pic>
      <p:grpSp>
        <p:nvGrpSpPr>
          <p:cNvPr id="9" name="26 Grupo"/>
          <p:cNvGrpSpPr/>
          <p:nvPr/>
        </p:nvGrpSpPr>
        <p:grpSpPr>
          <a:xfrm>
            <a:off x="1415480" y="4798893"/>
            <a:ext cx="3312368" cy="1592994"/>
            <a:chOff x="-108520" y="4798893"/>
            <a:chExt cx="3312368" cy="1592994"/>
          </a:xfrm>
        </p:grpSpPr>
        <p:sp>
          <p:nvSpPr>
            <p:cNvPr id="21" name="20 CuadroTexto"/>
            <p:cNvSpPr txBox="1"/>
            <p:nvPr/>
          </p:nvSpPr>
          <p:spPr>
            <a:xfrm>
              <a:off x="-108520" y="4798893"/>
              <a:ext cx="3312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Planta Desaladora </a:t>
              </a:r>
              <a:r>
                <a:rPr lang="es-ES" sz="1400" dirty="0" err="1"/>
                <a:t>Ashkelon</a:t>
              </a:r>
              <a:r>
                <a:rPr lang="es-ES" sz="1400" dirty="0"/>
                <a:t> (Israel)</a:t>
              </a:r>
            </a:p>
            <a:p>
              <a:pPr algn="ctr"/>
              <a:r>
                <a:rPr lang="es-ES" sz="1400" dirty="0"/>
                <a:t>3,200 [</a:t>
              </a:r>
              <a:r>
                <a:rPr lang="es-ES" sz="1400" dirty="0" err="1"/>
                <a:t>lps</a:t>
              </a:r>
              <a:r>
                <a:rPr lang="es-ES" sz="1400" dirty="0"/>
                <a:t>]</a:t>
              </a:r>
              <a:endParaRPr lang="es-MX" sz="1400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 t="13734" r="83662" b="66666"/>
            <a:stretch>
              <a:fillRect/>
            </a:stretch>
          </p:blipFill>
          <p:spPr bwMode="auto">
            <a:xfrm>
              <a:off x="179512" y="5517232"/>
              <a:ext cx="1296144" cy="874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 l="36613" t="29700" r="37006" b="49300"/>
            <a:stretch>
              <a:fillRect/>
            </a:stretch>
          </p:blipFill>
          <p:spPr bwMode="auto">
            <a:xfrm>
              <a:off x="1547664" y="5589240"/>
              <a:ext cx="1635831" cy="73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1" name="Picture 7" descr="H:\IMPULSA\Los Cabos SE\Los Cabos\sonora 00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87822" y="1007623"/>
            <a:ext cx="2400267" cy="1800200"/>
          </a:xfrm>
          <a:prstGeom prst="rect">
            <a:avLst/>
          </a:prstGeom>
          <a:noFill/>
        </p:spPr>
      </p:pic>
      <p:pic>
        <p:nvPicPr>
          <p:cNvPr id="26" name="Imagen 23">
            <a:extLst>
              <a:ext uri="{FF2B5EF4-FFF2-40B4-BE49-F238E27FC236}">
                <a16:creationId xmlns:a16="http://schemas.microsoft.com/office/drawing/2014/main" id="{C466EB00-AC9E-43E7-A613-1CA07959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 Título">
            <a:extLst>
              <a:ext uri="{FF2B5EF4-FFF2-40B4-BE49-F238E27FC236}">
                <a16:creationId xmlns:a16="http://schemas.microsoft.com/office/drawing/2014/main" id="{7D1AFC17-6D51-4922-ACD1-1CEBBBFD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78" y="232221"/>
            <a:ext cx="4542663" cy="562074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VISITAS A PLANTAS DESALADORAS EN MÉXICO Y EL MUNDO</a:t>
            </a:r>
            <a:endParaRPr lang="es-MX" sz="24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E093E12-4C13-422E-A1E9-5B5BD4E9B63A}"/>
              </a:ext>
            </a:extLst>
          </p:cNvPr>
          <p:cNvSpPr txBox="1"/>
          <p:nvPr/>
        </p:nvSpPr>
        <p:spPr>
          <a:xfrm>
            <a:off x="639682" y="179150"/>
            <a:ext cx="361435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Proyecto Impulsa IV UNAM</a:t>
            </a:r>
          </a:p>
          <a:p>
            <a:r>
              <a:rPr lang="es-ES" sz="2400" dirty="0"/>
              <a:t>Desalación de agua de mar con energías renovables</a:t>
            </a:r>
            <a:endParaRPr lang="es-MX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7C3148-22D7-A10F-F629-A0AA3867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4256"/>
            <a:ext cx="10136038" cy="50343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64D4DD-06B6-D1A1-6774-A001993D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28990"/>
            <a:ext cx="5945498" cy="25673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4C870E-72AC-A52B-F1D4-FCF37CA2FC23}"/>
              </a:ext>
            </a:extLst>
          </p:cNvPr>
          <p:cNvSpPr txBox="1"/>
          <p:nvPr/>
        </p:nvSpPr>
        <p:spPr>
          <a:xfrm>
            <a:off x="389774" y="194146"/>
            <a:ext cx="625087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Plantas desaladoras (de mar, salobre y reúso) en el mundo</a:t>
            </a:r>
            <a:endParaRPr lang="es-MX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2B17A6-5A25-2443-A298-A6904BEF0932}"/>
              </a:ext>
            </a:extLst>
          </p:cNvPr>
          <p:cNvSpPr txBox="1"/>
          <p:nvPr/>
        </p:nvSpPr>
        <p:spPr>
          <a:xfrm>
            <a:off x="8600536" y="5459350"/>
            <a:ext cx="242406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1600" dirty="0"/>
              <a:t>Desalación de agua de mar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6101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BECCADB-817A-9620-3B44-1A7D1601788E}"/>
              </a:ext>
            </a:extLst>
          </p:cNvPr>
          <p:cNvGrpSpPr/>
          <p:nvPr/>
        </p:nvGrpSpPr>
        <p:grpSpPr>
          <a:xfrm>
            <a:off x="733246" y="149533"/>
            <a:ext cx="10424454" cy="6558934"/>
            <a:chOff x="733246" y="149533"/>
            <a:chExt cx="10424454" cy="655893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FE32BB4-A517-E3B2-AED4-34334F115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46" y="149533"/>
              <a:ext cx="10424454" cy="6558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D4A0993-79B1-4726-1D8A-88AFD581B2FD}"/>
                </a:ext>
              </a:extLst>
            </p:cNvPr>
            <p:cNvSpPr txBox="1"/>
            <p:nvPr/>
          </p:nvSpPr>
          <p:spPr>
            <a:xfrm>
              <a:off x="4313207" y="4684144"/>
              <a:ext cx="1529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/>
                <a:t>1000 m3/s</a:t>
              </a:r>
              <a:endParaRPr lang="es-MX" sz="2400" b="1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7E69CAAE-30C1-9F26-8FAA-DFC2F7E1E6CC}"/>
              </a:ext>
            </a:extLst>
          </p:cNvPr>
          <p:cNvSpPr txBox="1"/>
          <p:nvPr/>
        </p:nvSpPr>
        <p:spPr>
          <a:xfrm>
            <a:off x="6547449" y="5624423"/>
            <a:ext cx="401603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4800" dirty="0">
                <a:solidFill>
                  <a:srgbClr val="FFFF00"/>
                </a:solidFill>
              </a:rPr>
              <a:t>Muchas gracias</a:t>
            </a:r>
            <a:endParaRPr lang="es-MX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DAM Aguilas (SWRO Desal Plant) - Sacyr Infraestructuras">
            <a:extLst>
              <a:ext uri="{FF2B5EF4-FFF2-40B4-BE49-F238E27FC236}">
                <a16:creationId xmlns:a16="http://schemas.microsoft.com/office/drawing/2014/main" id="{CD35FBBD-D4D0-480A-8626-8B921127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2" y="1397805"/>
            <a:ext cx="3025172" cy="22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0C82E1-1D2A-421A-A08C-C21770B9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879" y="1241009"/>
            <a:ext cx="2955136" cy="1925060"/>
          </a:xfrm>
          <a:prstGeom prst="rect">
            <a:avLst/>
          </a:prstGeom>
        </p:spPr>
      </p:pic>
      <p:pic>
        <p:nvPicPr>
          <p:cNvPr id="3" name="Picture 16" descr="Membrana Ósmosis Inversa 50G">
            <a:extLst>
              <a:ext uri="{FF2B5EF4-FFF2-40B4-BE49-F238E27FC236}">
                <a16:creationId xmlns:a16="http://schemas.microsoft.com/office/drawing/2014/main" id="{DBFF2F65-0905-4016-8195-9DA00C23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3" t="12350" r="38251" b="17383"/>
          <a:stretch/>
        </p:blipFill>
        <p:spPr bwMode="auto">
          <a:xfrm rot="5400000">
            <a:off x="5252232" y="-1055653"/>
            <a:ext cx="887413" cy="36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wards a low-energy seawater reverse osmosis desalination plant: A review  and theoretical analysis for future directions - ScienceDirect">
            <a:extLst>
              <a:ext uri="{FF2B5EF4-FFF2-40B4-BE49-F238E27FC236}">
                <a16:creationId xmlns:a16="http://schemas.microsoft.com/office/drawing/2014/main" id="{1F24F082-A36B-4DD0-B2B1-AEBFA95F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27" y="4882586"/>
            <a:ext cx="5089237" cy="17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ESALACION">
            <a:extLst>
              <a:ext uri="{FF2B5EF4-FFF2-40B4-BE49-F238E27FC236}">
                <a16:creationId xmlns:a16="http://schemas.microsoft.com/office/drawing/2014/main" id="{6955CAC6-B254-47D4-83AC-6E39249FA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96" y="3263765"/>
            <a:ext cx="3881356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9C84A0D-3AC2-4289-B1B5-083053606BE2}"/>
              </a:ext>
            </a:extLst>
          </p:cNvPr>
          <p:cNvSpPr/>
          <p:nvPr/>
        </p:nvSpPr>
        <p:spPr>
          <a:xfrm>
            <a:off x="3173541" y="603643"/>
            <a:ext cx="754672" cy="290932"/>
          </a:xfrm>
          <a:prstGeom prst="rightArrow">
            <a:avLst>
              <a:gd name="adj1" fmla="val 50000"/>
              <a:gd name="adj2" fmla="val 51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C62B880-4D73-4639-9975-8A1D484584AD}"/>
              </a:ext>
            </a:extLst>
          </p:cNvPr>
          <p:cNvSpPr/>
          <p:nvPr/>
        </p:nvSpPr>
        <p:spPr>
          <a:xfrm>
            <a:off x="7298811" y="576691"/>
            <a:ext cx="754672" cy="290932"/>
          </a:xfrm>
          <a:prstGeom prst="rightArrow">
            <a:avLst>
              <a:gd name="adj1" fmla="val 50000"/>
              <a:gd name="adj2" fmla="val 5147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Diagrama de flujo: unión de suma 8">
            <a:extLst>
              <a:ext uri="{FF2B5EF4-FFF2-40B4-BE49-F238E27FC236}">
                <a16:creationId xmlns:a16="http://schemas.microsoft.com/office/drawing/2014/main" id="{3994C63C-59E6-4FCA-AA99-998A55F48575}"/>
              </a:ext>
            </a:extLst>
          </p:cNvPr>
          <p:cNvSpPr/>
          <p:nvPr/>
        </p:nvSpPr>
        <p:spPr>
          <a:xfrm>
            <a:off x="7597544" y="579514"/>
            <a:ext cx="332944" cy="252335"/>
          </a:xfrm>
          <a:prstGeom prst="flowChartSummingJunct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Bombas Centrifugas de Media Presión">
            <a:extLst>
              <a:ext uri="{FF2B5EF4-FFF2-40B4-BE49-F238E27FC236}">
                <a16:creationId xmlns:a16="http://schemas.microsoft.com/office/drawing/2014/main" id="{F1B83350-D7AC-4530-8E1A-8DBDC1232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7" t="30787" b="19813"/>
          <a:stretch/>
        </p:blipFill>
        <p:spPr bwMode="auto">
          <a:xfrm flipH="1">
            <a:off x="2393208" y="556650"/>
            <a:ext cx="840311" cy="7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al Engineering: Turbines">
            <a:extLst>
              <a:ext uri="{FF2B5EF4-FFF2-40B4-BE49-F238E27FC236}">
                <a16:creationId xmlns:a16="http://schemas.microsoft.com/office/drawing/2014/main" id="{B0B36C5A-DDBC-4D1A-A325-553D61D8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8" t="5761" r="12939" b="10000"/>
          <a:stretch/>
        </p:blipFill>
        <p:spPr bwMode="auto">
          <a:xfrm>
            <a:off x="8316552" y="207705"/>
            <a:ext cx="743188" cy="6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1CB6969-5942-4145-A09B-8989F8900675}"/>
              </a:ext>
            </a:extLst>
          </p:cNvPr>
          <p:cNvSpPr/>
          <p:nvPr/>
        </p:nvSpPr>
        <p:spPr>
          <a:xfrm>
            <a:off x="7967877" y="638360"/>
            <a:ext cx="480378" cy="167595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5DBED6-EDDA-4D5F-820D-5F588A0BDFEA}"/>
              </a:ext>
            </a:extLst>
          </p:cNvPr>
          <p:cNvSpPr txBox="1"/>
          <p:nvPr/>
        </p:nvSpPr>
        <p:spPr>
          <a:xfrm>
            <a:off x="4932294" y="279652"/>
            <a:ext cx="874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Membrana</a:t>
            </a:r>
            <a:endParaRPr lang="es-MX" sz="12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8673D47-CC40-49B5-9E6C-FAD4BCDB5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0400" y="3526321"/>
            <a:ext cx="3037852" cy="2278389"/>
          </a:xfrm>
          <a:prstGeom prst="rect">
            <a:avLst/>
          </a:prstGeom>
        </p:spPr>
      </p:pic>
      <p:pic>
        <p:nvPicPr>
          <p:cNvPr id="20" name="Imagen 23">
            <a:extLst>
              <a:ext uri="{FF2B5EF4-FFF2-40B4-BE49-F238E27FC236}">
                <a16:creationId xmlns:a16="http://schemas.microsoft.com/office/drawing/2014/main" id="{7E5E8777-F6CF-4AE1-BAA1-30D02CA4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22D0F8-A69A-4AA3-8F66-721B130008A9}"/>
              </a:ext>
            </a:extLst>
          </p:cNvPr>
          <p:cNvSpPr txBox="1"/>
          <p:nvPr/>
        </p:nvSpPr>
        <p:spPr>
          <a:xfrm>
            <a:off x="392284" y="249700"/>
            <a:ext cx="216150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Osmosis Inversa</a:t>
            </a:r>
            <a:endParaRPr lang="es-MX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2B9699-6EF4-4FCD-8DF1-C60AFA84F36B}"/>
              </a:ext>
            </a:extLst>
          </p:cNvPr>
          <p:cNvSpPr txBox="1"/>
          <p:nvPr/>
        </p:nvSpPr>
        <p:spPr>
          <a:xfrm>
            <a:off x="3184301" y="416368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80 bar</a:t>
            </a:r>
            <a:endParaRPr lang="es-MX" sz="12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6F98D3E-1FCC-4253-B000-31B022F89659}"/>
              </a:ext>
            </a:extLst>
          </p:cNvPr>
          <p:cNvGrpSpPr/>
          <p:nvPr/>
        </p:nvGrpSpPr>
        <p:grpSpPr>
          <a:xfrm>
            <a:off x="7698673" y="1053290"/>
            <a:ext cx="4459183" cy="1847850"/>
            <a:chOff x="7698673" y="1053290"/>
            <a:chExt cx="4459183" cy="184785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7EACCC6-8C62-4D8E-B7C4-6BD2DCFA7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67031" y="1053290"/>
              <a:ext cx="2790825" cy="1847850"/>
            </a:xfrm>
            <a:prstGeom prst="rect">
              <a:avLst/>
            </a:prstGeom>
          </p:spPr>
        </p:pic>
        <p:pic>
          <p:nvPicPr>
            <p:cNvPr id="19" name="Picture 8" descr="Productos">
              <a:extLst>
                <a:ext uri="{FF2B5EF4-FFF2-40B4-BE49-F238E27FC236}">
                  <a16:creationId xmlns:a16="http://schemas.microsoft.com/office/drawing/2014/main" id="{FD67122A-B771-48B3-A059-6C6A0E0ED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673" y="1135042"/>
              <a:ext cx="265747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569A60-81E3-86A6-3DB5-91B8460BD665}"/>
              </a:ext>
            </a:extLst>
          </p:cNvPr>
          <p:cNvSpPr txBox="1"/>
          <p:nvPr/>
        </p:nvSpPr>
        <p:spPr>
          <a:xfrm>
            <a:off x="167654" y="4044951"/>
            <a:ext cx="376055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Son las más usadas en agua de mar de salinidad normal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Calidad no es el 100% (son filtros)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Tecnología ha avanzado mucho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Usar agua tibia disminuye potencia bombeo pero  baja calidad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Desalar agua salobre baja consumo eléctrico</a:t>
            </a:r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DC591A4-0BDD-8AF9-D449-F4C18BE7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53" y="304656"/>
            <a:ext cx="1721446" cy="12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70AAA7-73BC-872C-B46F-3330AED4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83" y="638047"/>
            <a:ext cx="3604767" cy="27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BF3BBA-F8F1-CF66-18A5-25B76E0F9509}"/>
              </a:ext>
            </a:extLst>
          </p:cNvPr>
          <p:cNvSpPr txBox="1"/>
          <p:nvPr/>
        </p:nvSpPr>
        <p:spPr>
          <a:xfrm>
            <a:off x="685059" y="437992"/>
            <a:ext cx="398731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Desalación por compresión de vapor</a:t>
            </a:r>
            <a:endParaRPr lang="es-MX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E346DB-542C-4C54-0E94-17E1D657A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69" y="1392016"/>
            <a:ext cx="5529356" cy="28659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5FCBA7-B521-E282-5CFF-9FC8D9F21C94}"/>
              </a:ext>
            </a:extLst>
          </p:cNvPr>
          <p:cNvSpPr txBox="1"/>
          <p:nvPr/>
        </p:nvSpPr>
        <p:spPr>
          <a:xfrm>
            <a:off x="353247" y="4799018"/>
            <a:ext cx="6337953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/>
              <a:t>No hay fuente externa de calor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El vapor se calienta comprimiéndolo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Agua producto es muy pura (vapor condensado)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Costo del agua desalada es un poco cara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Siempre que hay evaporación de agua de mar hay incrustación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Muchas termoeléctricas mexicanas tienen este tipo</a:t>
            </a:r>
            <a:endParaRPr lang="es-MX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F43997-BDDA-AE8F-50F5-36B3CF05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74" y="3636843"/>
            <a:ext cx="45148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4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3B02B53-6A6F-A0F9-52E0-E553F4C117A5}"/>
              </a:ext>
            </a:extLst>
          </p:cNvPr>
          <p:cNvGrpSpPr/>
          <p:nvPr/>
        </p:nvGrpSpPr>
        <p:grpSpPr>
          <a:xfrm>
            <a:off x="684741" y="577970"/>
            <a:ext cx="4413470" cy="2851029"/>
            <a:chOff x="7906312" y="4131098"/>
            <a:chExt cx="3866401" cy="2511242"/>
          </a:xfrm>
        </p:grpSpPr>
        <p:pic>
          <p:nvPicPr>
            <p:cNvPr id="4" name="Picture 8" descr="16: Schematic diagram of MSF unit [65]. | Download Scientific Diagram">
              <a:extLst>
                <a:ext uri="{FF2B5EF4-FFF2-40B4-BE49-F238E27FC236}">
                  <a16:creationId xmlns:a16="http://schemas.microsoft.com/office/drawing/2014/main" id="{A5D32BCE-2A2B-E3E4-0AE1-99FCB8C8D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312" y="4790366"/>
              <a:ext cx="3866401" cy="185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1532D54-DC7C-7AD6-B972-22CF2B6BF42A}"/>
                </a:ext>
              </a:extLst>
            </p:cNvPr>
            <p:cNvSpPr txBox="1"/>
            <p:nvPr/>
          </p:nvSpPr>
          <p:spPr>
            <a:xfrm>
              <a:off x="7906312" y="4131098"/>
              <a:ext cx="202016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dirty="0"/>
                <a:t>Desaladora Térmica</a:t>
              </a:r>
              <a:endParaRPr lang="es-MX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9C323256-B292-5D0E-4DFD-B0A519A04D1C}"/>
              </a:ext>
            </a:extLst>
          </p:cNvPr>
          <p:cNvSpPr txBox="1"/>
          <p:nvPr/>
        </p:nvSpPr>
        <p:spPr>
          <a:xfrm>
            <a:off x="486665" y="3547659"/>
            <a:ext cx="6228709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/>
              <a:t>La fuente externa de calor es vapor </a:t>
            </a:r>
            <a:r>
              <a:rPr lang="es-ES" dirty="0"/>
              <a:t>(extracción de la Central)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Se hace algo de vacío con eyectores con vapor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Agua producto es muy pura (vapor condensado)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Ideal para operar donde la salinidad es muy alta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Muy poco consumo de electricidad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Siempre que hay evaporación de agua de mar hay incrustación y corrosión (y moluscos; Caso Rosarito 1976)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Se instalan junto a grandes centrales Termos o Nucleares (usan su vapor y se alimentan de agua tibia del enfriamiento)</a:t>
            </a:r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D0577A9-8FF4-8A15-7FB9-26EB4E054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20" y="902290"/>
            <a:ext cx="5488839" cy="25995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ABE2207-992F-8ECF-445E-E0A27677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458" y="3585016"/>
            <a:ext cx="3939008" cy="3118594"/>
          </a:xfrm>
          <a:prstGeom prst="rect">
            <a:avLst/>
          </a:prstGeom>
        </p:spPr>
      </p:pic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F4993332-AF5E-34F7-84B1-44BFB4087512}"/>
              </a:ext>
            </a:extLst>
          </p:cNvPr>
          <p:cNvSpPr txBox="1">
            <a:spLocks/>
          </p:cNvSpPr>
          <p:nvPr/>
        </p:nvSpPr>
        <p:spPr>
          <a:xfrm>
            <a:off x="336641" y="6105911"/>
            <a:ext cx="6528758" cy="7210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333333"/>
                </a:solidFill>
                <a:latin typeface="Roboto" panose="02000000000000000000" pitchFamily="2" charset="0"/>
              </a:rPr>
              <a:t>Small and medium sized nuclear reactors are suitable for desalination, often with cogeneration of electricity using low-pressure steam from the turbine and hot seawater feed from the final cooling system. The main opportunities for nuclear plants have been identified as the 80-100,000 m</a:t>
            </a:r>
            <a:r>
              <a:rPr lang="en-US" sz="1000" baseline="30000" dirty="0">
                <a:solidFill>
                  <a:srgbClr val="333333"/>
                </a:solidFill>
                <a:latin typeface="Roboto" panose="02000000000000000000" pitchFamily="2" charset="0"/>
              </a:rPr>
              <a:t>3</a:t>
            </a:r>
            <a:r>
              <a:rPr lang="en-US" sz="1000" dirty="0">
                <a:solidFill>
                  <a:srgbClr val="333333"/>
                </a:solidFill>
                <a:latin typeface="Roboto" panose="02000000000000000000" pitchFamily="2" charset="0"/>
              </a:rPr>
              <a:t>/d and 200-500,000 m</a:t>
            </a:r>
            <a:r>
              <a:rPr lang="en-US" sz="1000" baseline="30000" dirty="0">
                <a:solidFill>
                  <a:srgbClr val="333333"/>
                </a:solidFill>
                <a:latin typeface="Roboto" panose="02000000000000000000" pitchFamily="2" charset="0"/>
              </a:rPr>
              <a:t>3</a:t>
            </a:r>
            <a:r>
              <a:rPr lang="en-US" sz="1000" dirty="0">
                <a:solidFill>
                  <a:srgbClr val="333333"/>
                </a:solidFill>
                <a:latin typeface="Roboto" panose="02000000000000000000" pitchFamily="2" charset="0"/>
              </a:rPr>
              <a:t>/d ranges. US Navy nuclear powered aircraft carriers reportedly desalinate 1500 m</a:t>
            </a:r>
            <a:r>
              <a:rPr lang="en-US" sz="1000" baseline="30000" dirty="0">
                <a:solidFill>
                  <a:srgbClr val="333333"/>
                </a:solidFill>
                <a:latin typeface="Roboto" panose="02000000000000000000" pitchFamily="2" charset="0"/>
              </a:rPr>
              <a:t>3</a:t>
            </a:r>
            <a:r>
              <a:rPr lang="en-US" sz="1000" dirty="0">
                <a:solidFill>
                  <a:srgbClr val="333333"/>
                </a:solidFill>
                <a:latin typeface="Roboto" panose="02000000000000000000" pitchFamily="2" charset="0"/>
              </a:rPr>
              <a:t>/d each for use onboard.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4120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FB6F1D-5CB5-4134-A9FE-DF90D090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30" y="2914343"/>
            <a:ext cx="3223491" cy="18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400B727-9EDC-46C4-A599-273CFEB3F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02" y="129428"/>
            <a:ext cx="6131917" cy="1325563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sz="3600" b="1" dirty="0"/>
              <a:t>Cifras básicas de una planta desaladora de agua de mar (OI)</a:t>
            </a:r>
            <a:endParaRPr lang="es-MX" sz="3600" b="1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2A520AA-5F7E-4566-AB7F-32942B3832CC}"/>
              </a:ext>
            </a:extLst>
          </p:cNvPr>
          <p:cNvSpPr/>
          <p:nvPr/>
        </p:nvSpPr>
        <p:spPr>
          <a:xfrm>
            <a:off x="6219644" y="3332627"/>
            <a:ext cx="978408" cy="241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37AEF55-20E6-4CCB-AE24-296094FC85E3}"/>
              </a:ext>
            </a:extLst>
          </p:cNvPr>
          <p:cNvSpPr/>
          <p:nvPr/>
        </p:nvSpPr>
        <p:spPr>
          <a:xfrm rot="10800000">
            <a:off x="2017900" y="4638136"/>
            <a:ext cx="978408" cy="241540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0CEC5CED-63A4-4CA6-B1B4-34E2EED9B9DE}"/>
              </a:ext>
            </a:extLst>
          </p:cNvPr>
          <p:cNvSpPr/>
          <p:nvPr/>
        </p:nvSpPr>
        <p:spPr>
          <a:xfrm>
            <a:off x="2017822" y="3856927"/>
            <a:ext cx="978408" cy="408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B5D2367-73DD-4326-B866-12576017370A}"/>
              </a:ext>
            </a:extLst>
          </p:cNvPr>
          <p:cNvSpPr/>
          <p:nvPr/>
        </p:nvSpPr>
        <p:spPr>
          <a:xfrm>
            <a:off x="7198052" y="299619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</a:t>
            </a:r>
            <a:r>
              <a:rPr lang="es-ES" sz="1600" dirty="0"/>
              <a:t> m</a:t>
            </a:r>
            <a:r>
              <a:rPr lang="es-ES" sz="1600" baseline="30000" dirty="0"/>
              <a:t>3</a:t>
            </a:r>
            <a:r>
              <a:rPr lang="es-ES" sz="1600" dirty="0"/>
              <a:t>/s</a:t>
            </a:r>
            <a:endParaRPr lang="es-MX" sz="160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011331E-358B-4A3B-9982-8DDD91F86372}"/>
              </a:ext>
            </a:extLst>
          </p:cNvPr>
          <p:cNvSpPr/>
          <p:nvPr/>
        </p:nvSpPr>
        <p:spPr>
          <a:xfrm>
            <a:off x="1103500" y="332548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 </a:t>
            </a:r>
            <a:r>
              <a:rPr lang="es-ES" sz="1600" dirty="0"/>
              <a:t>m</a:t>
            </a:r>
            <a:r>
              <a:rPr lang="es-ES" sz="1600" baseline="30000" dirty="0"/>
              <a:t>3</a:t>
            </a:r>
            <a:r>
              <a:rPr lang="es-ES" sz="1600" dirty="0"/>
              <a:t>/s</a:t>
            </a:r>
            <a:endParaRPr lang="es-MX" sz="16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20355AA-895C-4DC4-9CEB-0E2E9E62B8AB}"/>
              </a:ext>
            </a:extLst>
          </p:cNvPr>
          <p:cNvSpPr/>
          <p:nvPr/>
        </p:nvSpPr>
        <p:spPr>
          <a:xfrm>
            <a:off x="1062880" y="4301706"/>
            <a:ext cx="914400" cy="9144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  <a:r>
              <a:rPr lang="es-ES" sz="1600" dirty="0"/>
              <a:t> m</a:t>
            </a:r>
            <a:r>
              <a:rPr lang="es-ES" sz="1600" baseline="30000" dirty="0"/>
              <a:t>3</a:t>
            </a:r>
            <a:r>
              <a:rPr lang="es-ES" sz="1600" dirty="0"/>
              <a:t>/s</a:t>
            </a:r>
            <a:endParaRPr lang="es-MX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797D4E-C9A2-40B2-8430-7A9A74F594FF}"/>
              </a:ext>
            </a:extLst>
          </p:cNvPr>
          <p:cNvSpPr txBox="1"/>
          <p:nvPr/>
        </p:nvSpPr>
        <p:spPr>
          <a:xfrm>
            <a:off x="6263052" y="3152001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Agua dulce</a:t>
            </a:r>
            <a:endParaRPr lang="es-MX" sz="1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78803D-2EDC-435F-8D56-D099A7F943F0}"/>
              </a:ext>
            </a:extLst>
          </p:cNvPr>
          <p:cNvSpPr txBox="1"/>
          <p:nvPr/>
        </p:nvSpPr>
        <p:spPr>
          <a:xfrm>
            <a:off x="1957972" y="3582758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Agua del mar</a:t>
            </a:r>
            <a:endParaRPr lang="es-MX" sz="12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4F9BE2-426C-4C16-B5E4-CBE20C5668DA}"/>
              </a:ext>
            </a:extLst>
          </p:cNvPr>
          <p:cNvSpPr txBox="1"/>
          <p:nvPr/>
        </p:nvSpPr>
        <p:spPr>
          <a:xfrm>
            <a:off x="1977280" y="4845715"/>
            <a:ext cx="1343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Salmuera Rechazo</a:t>
            </a:r>
            <a:endParaRPr lang="es-MX" sz="12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A96EE6-EF3A-4DF0-B1D0-095E3C0CE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7" t="32860" r="46092" b="24901"/>
          <a:stretch/>
        </p:blipFill>
        <p:spPr bwMode="auto">
          <a:xfrm>
            <a:off x="3257165" y="1578764"/>
            <a:ext cx="754418" cy="136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dio marco 12">
            <a:extLst>
              <a:ext uri="{FF2B5EF4-FFF2-40B4-BE49-F238E27FC236}">
                <a16:creationId xmlns:a16="http://schemas.microsoft.com/office/drawing/2014/main" id="{D51F434C-4903-4A8B-8190-3B2852A632E4}"/>
              </a:ext>
            </a:extLst>
          </p:cNvPr>
          <p:cNvSpPr/>
          <p:nvPr/>
        </p:nvSpPr>
        <p:spPr>
          <a:xfrm>
            <a:off x="7333950" y="2232035"/>
            <a:ext cx="1557003" cy="914400"/>
          </a:xfrm>
          <a:prstGeom prst="halfFrame">
            <a:avLst>
              <a:gd name="adj1" fmla="val 16008"/>
              <a:gd name="adj2" fmla="val 14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D24C0F0-C9AA-43FC-A978-DD00E36E9BDC}"/>
              </a:ext>
            </a:extLst>
          </p:cNvPr>
          <p:cNvSpPr/>
          <p:nvPr/>
        </p:nvSpPr>
        <p:spPr>
          <a:xfrm>
            <a:off x="4067927" y="1926001"/>
            <a:ext cx="788626" cy="7850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15 MW</a:t>
            </a:r>
            <a:endParaRPr lang="es-MX" b="1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B000481-8567-4C42-9214-E0F96F0FE4E2}"/>
              </a:ext>
            </a:extLst>
          </p:cNvPr>
          <p:cNvSpPr/>
          <p:nvPr/>
        </p:nvSpPr>
        <p:spPr>
          <a:xfrm>
            <a:off x="6096001" y="3609626"/>
            <a:ext cx="1348596" cy="630257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4 kWh/m</a:t>
            </a:r>
            <a:r>
              <a:rPr lang="es-ES" sz="1400" b="1" baseline="30000" dirty="0"/>
              <a:t>3</a:t>
            </a:r>
            <a:endParaRPr lang="es-MX" b="1" baseline="30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CBDEB4-B9A5-477C-B83F-A03B88675C5F}"/>
              </a:ext>
            </a:extLst>
          </p:cNvPr>
          <p:cNvSpPr txBox="1"/>
          <p:nvPr/>
        </p:nvSpPr>
        <p:spPr>
          <a:xfrm>
            <a:off x="2980384" y="5330293"/>
            <a:ext cx="206498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Costo de la planta</a:t>
            </a:r>
          </a:p>
          <a:p>
            <a:r>
              <a:rPr lang="es-ES" dirty="0"/>
              <a:t>$200 a 250 millones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7FB2953-422F-43CC-AB94-DEEE5711E4B0}"/>
              </a:ext>
            </a:extLst>
          </p:cNvPr>
          <p:cNvSpPr txBox="1"/>
          <p:nvPr/>
        </p:nvSpPr>
        <p:spPr>
          <a:xfrm>
            <a:off x="6511296" y="4476383"/>
            <a:ext cx="156164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Costo del agua</a:t>
            </a:r>
          </a:p>
          <a:p>
            <a:r>
              <a:rPr lang="es-ES" dirty="0"/>
              <a:t>0.5 a 1.2 $/m</a:t>
            </a:r>
            <a:r>
              <a:rPr lang="es-ES" baseline="30000" dirty="0"/>
              <a:t>3</a:t>
            </a:r>
            <a:endParaRPr lang="es-MX" baseline="300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9CA8CA0-B8B0-49AB-8DF0-A60DD14C78DE}"/>
              </a:ext>
            </a:extLst>
          </p:cNvPr>
          <p:cNvSpPr/>
          <p:nvPr/>
        </p:nvSpPr>
        <p:spPr>
          <a:xfrm>
            <a:off x="8749109" y="1565083"/>
            <a:ext cx="2480610" cy="1073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Contrato de venta(WPA)</a:t>
            </a:r>
          </a:p>
          <a:p>
            <a:r>
              <a:rPr lang="es-ES" dirty="0"/>
              <a:t>¿Se puede vender?</a:t>
            </a:r>
          </a:p>
          <a:p>
            <a:r>
              <a:rPr lang="es-ES" dirty="0"/>
              <a:t>¿Se puede exportar?</a:t>
            </a:r>
            <a:endParaRPr lang="es-MX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EE502AA-5B63-4EFA-B8C1-B94623F9802F}"/>
              </a:ext>
            </a:extLst>
          </p:cNvPr>
          <p:cNvGrpSpPr/>
          <p:nvPr/>
        </p:nvGrpSpPr>
        <p:grpSpPr>
          <a:xfrm>
            <a:off x="8033901" y="4219467"/>
            <a:ext cx="3764862" cy="2438810"/>
            <a:chOff x="8033901" y="4219467"/>
            <a:chExt cx="3764862" cy="2438810"/>
          </a:xfrm>
        </p:grpSpPr>
        <p:pic>
          <p:nvPicPr>
            <p:cNvPr id="1034" name="Picture 10" descr="1 Breakdown of Total Cost in an RO Seawater Plant. Source: Adapted from...  | Download Scientific Diagram">
              <a:extLst>
                <a:ext uri="{FF2B5EF4-FFF2-40B4-BE49-F238E27FC236}">
                  <a16:creationId xmlns:a16="http://schemas.microsoft.com/office/drawing/2014/main" id="{790AF8BC-DF74-4831-821D-FBB32C608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901" y="4219467"/>
              <a:ext cx="3764862" cy="235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Abrir llave 20">
              <a:extLst>
                <a:ext uri="{FF2B5EF4-FFF2-40B4-BE49-F238E27FC236}">
                  <a16:creationId xmlns:a16="http://schemas.microsoft.com/office/drawing/2014/main" id="{F63F4F83-BE39-41EA-9173-AFED2F7601DA}"/>
                </a:ext>
              </a:extLst>
            </p:cNvPr>
            <p:cNvSpPr/>
            <p:nvPr/>
          </p:nvSpPr>
          <p:spPr>
            <a:xfrm rot="16200000">
              <a:off x="9878567" y="4989229"/>
              <a:ext cx="226374" cy="275339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C841990-4E08-476E-BA94-E48B256864B8}"/>
                </a:ext>
              </a:extLst>
            </p:cNvPr>
            <p:cNvSpPr txBox="1"/>
            <p:nvPr/>
          </p:nvSpPr>
          <p:spPr>
            <a:xfrm>
              <a:off x="9603731" y="6396667"/>
              <a:ext cx="7713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/>
                <a:t>O&amp;M 27%</a:t>
              </a:r>
              <a:endParaRPr lang="es-MX" sz="1050" dirty="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C25D5E6-7E8C-4F74-85B3-C54BB06CBF3D}"/>
              </a:ext>
            </a:extLst>
          </p:cNvPr>
          <p:cNvSpPr txBox="1"/>
          <p:nvPr/>
        </p:nvSpPr>
        <p:spPr>
          <a:xfrm>
            <a:off x="8136501" y="3206833"/>
            <a:ext cx="1033232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 86,400 m</a:t>
            </a:r>
            <a:r>
              <a:rPr lang="es-ES" sz="1200" baseline="30000" dirty="0">
                <a:solidFill>
                  <a:schemeClr val="bg1"/>
                </a:solidFill>
              </a:rPr>
              <a:t>3</a:t>
            </a:r>
            <a:r>
              <a:rPr lang="es-ES" sz="1200" dirty="0">
                <a:solidFill>
                  <a:schemeClr val="bg1"/>
                </a:solidFill>
              </a:rPr>
              <a:t>/d</a:t>
            </a:r>
          </a:p>
          <a:p>
            <a:r>
              <a:rPr lang="es-ES" sz="1200" dirty="0">
                <a:solidFill>
                  <a:schemeClr val="bg1"/>
                </a:solidFill>
              </a:rPr>
              <a:t> 500,000 </a:t>
            </a:r>
            <a:r>
              <a:rPr lang="es-ES" sz="1200" dirty="0" err="1">
                <a:solidFill>
                  <a:schemeClr val="bg1"/>
                </a:solidFill>
              </a:rPr>
              <a:t>pers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26" name="Imagen 23">
            <a:extLst>
              <a:ext uri="{FF2B5EF4-FFF2-40B4-BE49-F238E27FC236}">
                <a16:creationId xmlns:a16="http://schemas.microsoft.com/office/drawing/2014/main" id="{34EFE0B8-499C-498A-B5B6-969BE9D2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8865395" y="220044"/>
            <a:ext cx="2737060" cy="100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F5C4BE-4244-4D1D-9D8C-C2BA866F35DE}"/>
              </a:ext>
            </a:extLst>
          </p:cNvPr>
          <p:cNvSpPr txBox="1"/>
          <p:nvPr/>
        </p:nvSpPr>
        <p:spPr>
          <a:xfrm>
            <a:off x="420482" y="6180389"/>
            <a:ext cx="789992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000" b="1" dirty="0"/>
              <a:t>Una desaladora debe operar de manera constante 24/7 (no intermitente)</a:t>
            </a:r>
            <a:endParaRPr lang="es-MX" sz="2000" b="1" dirty="0"/>
          </a:p>
        </p:txBody>
      </p:sp>
      <p:sp>
        <p:nvSpPr>
          <p:cNvPr id="4" name="Rayo 3">
            <a:extLst>
              <a:ext uri="{FF2B5EF4-FFF2-40B4-BE49-F238E27FC236}">
                <a16:creationId xmlns:a16="http://schemas.microsoft.com/office/drawing/2014/main" id="{8F4314B8-3DA1-4728-8EA3-1C8F73D2E38D}"/>
              </a:ext>
            </a:extLst>
          </p:cNvPr>
          <p:cNvSpPr/>
          <p:nvPr/>
        </p:nvSpPr>
        <p:spPr>
          <a:xfrm rot="21169771">
            <a:off x="3885153" y="2595488"/>
            <a:ext cx="456316" cy="1063525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2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/>
      <p:bldP spid="15" grpId="0"/>
      <p:bldP spid="13" grpId="0" animBg="1"/>
      <p:bldP spid="16" grpId="0" animBg="1"/>
      <p:bldP spid="20" grpId="0" animBg="1"/>
      <p:bldP spid="17" grpId="0" animBg="1"/>
      <p:bldP spid="18" grpId="0" animBg="1"/>
      <p:bldP spid="19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068511-6262-4C76-B5B6-B60ED1B5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77" y="1554731"/>
            <a:ext cx="7667161" cy="4608325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1BCA94B-6696-4502-9F0C-FF4841F3FCC6}"/>
              </a:ext>
            </a:extLst>
          </p:cNvPr>
          <p:cNvSpPr/>
          <p:nvPr/>
        </p:nvSpPr>
        <p:spPr>
          <a:xfrm>
            <a:off x="3470030" y="2636582"/>
            <a:ext cx="1635370" cy="1584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D549C4F-AA5A-4E40-8B3C-6E7122330543}"/>
              </a:ext>
            </a:extLst>
          </p:cNvPr>
          <p:cNvSpPr/>
          <p:nvPr/>
        </p:nvSpPr>
        <p:spPr>
          <a:xfrm>
            <a:off x="2296258" y="3429000"/>
            <a:ext cx="1362808" cy="1222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98DEAFC-94D3-4FFE-BB00-44F27DBDED70}"/>
              </a:ext>
            </a:extLst>
          </p:cNvPr>
          <p:cNvSpPr/>
          <p:nvPr/>
        </p:nvSpPr>
        <p:spPr>
          <a:xfrm>
            <a:off x="3470030" y="4832838"/>
            <a:ext cx="1362808" cy="1222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7AC464C-74FF-4547-AECC-940718FE81C4}"/>
              </a:ext>
            </a:extLst>
          </p:cNvPr>
          <p:cNvSpPr/>
          <p:nvPr/>
        </p:nvSpPr>
        <p:spPr>
          <a:xfrm>
            <a:off x="4580792" y="1433146"/>
            <a:ext cx="3490546" cy="37191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29486D-5D1D-4BDB-B9F6-FE3C770EBDD5}"/>
              </a:ext>
            </a:extLst>
          </p:cNvPr>
          <p:cNvSpPr txBox="1"/>
          <p:nvPr/>
        </p:nvSpPr>
        <p:spPr>
          <a:xfrm>
            <a:off x="553915" y="268858"/>
            <a:ext cx="664303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/>
              <a:t>Componentes principales de una desaladora</a:t>
            </a:r>
            <a:endParaRPr lang="es-MX" sz="2800" dirty="0"/>
          </a:p>
        </p:txBody>
      </p:sp>
      <p:pic>
        <p:nvPicPr>
          <p:cNvPr id="9" name="Imagen 23">
            <a:extLst>
              <a:ext uri="{FF2B5EF4-FFF2-40B4-BE49-F238E27FC236}">
                <a16:creationId xmlns:a16="http://schemas.microsoft.com/office/drawing/2014/main" id="{E1217513-973B-4908-8112-0578D772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2DE3E63-78D7-4899-9154-071D00E4CDDE}"/>
              </a:ext>
            </a:extLst>
          </p:cNvPr>
          <p:cNvSpPr txBox="1"/>
          <p:nvPr/>
        </p:nvSpPr>
        <p:spPr>
          <a:xfrm>
            <a:off x="1498346" y="3670733"/>
            <a:ext cx="14793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Obra de toma</a:t>
            </a: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9B4123-C4D1-4706-B264-B23E0A9AF9CF}"/>
              </a:ext>
            </a:extLst>
          </p:cNvPr>
          <p:cNvSpPr txBox="1"/>
          <p:nvPr/>
        </p:nvSpPr>
        <p:spPr>
          <a:xfrm>
            <a:off x="2668758" y="4897784"/>
            <a:ext cx="135665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Difusores de</a:t>
            </a:r>
          </a:p>
          <a:p>
            <a:r>
              <a:rPr lang="es-ES" dirty="0"/>
              <a:t>descarga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BB7C43-B968-4479-AD55-54602C0A9DB4}"/>
              </a:ext>
            </a:extLst>
          </p:cNvPr>
          <p:cNvSpPr txBox="1"/>
          <p:nvPr/>
        </p:nvSpPr>
        <p:spPr>
          <a:xfrm>
            <a:off x="2384811" y="2539608"/>
            <a:ext cx="160909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Técnicas de</a:t>
            </a:r>
          </a:p>
          <a:p>
            <a:r>
              <a:rPr lang="es-ES" dirty="0"/>
              <a:t>Pretratamiento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FEBD1A-96FF-4912-9DA8-540EE3BDCF72}"/>
              </a:ext>
            </a:extLst>
          </p:cNvPr>
          <p:cNvSpPr txBox="1"/>
          <p:nvPr/>
        </p:nvSpPr>
        <p:spPr>
          <a:xfrm>
            <a:off x="5301039" y="1180267"/>
            <a:ext cx="158992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Membranas </a:t>
            </a:r>
          </a:p>
          <a:p>
            <a:r>
              <a:rPr lang="es-ES" dirty="0"/>
              <a:t>Bombas</a:t>
            </a:r>
          </a:p>
          <a:p>
            <a:r>
              <a:rPr lang="es-ES" dirty="0"/>
              <a:t>Recuperadores</a:t>
            </a:r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0466F0-B127-4839-8376-144BE5A8890D}"/>
              </a:ext>
            </a:extLst>
          </p:cNvPr>
          <p:cNvSpPr txBox="1"/>
          <p:nvPr/>
        </p:nvSpPr>
        <p:spPr>
          <a:xfrm>
            <a:off x="7982534" y="4027070"/>
            <a:ext cx="12218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Agua dulce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31B8FA-0445-4B6A-B713-B3B79BC1C4B8}"/>
              </a:ext>
            </a:extLst>
          </p:cNvPr>
          <p:cNvSpPr txBox="1"/>
          <p:nvPr/>
        </p:nvSpPr>
        <p:spPr>
          <a:xfrm>
            <a:off x="7702784" y="2539608"/>
            <a:ext cx="156038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Post Tratamiento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333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8118D8-E74C-4FCB-B69C-B2ACACAE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625" y="184637"/>
            <a:ext cx="3049011" cy="1832599"/>
          </a:xfrm>
          <a:prstGeom prst="rect">
            <a:avLst/>
          </a:prstGeom>
        </p:spPr>
      </p:pic>
      <p:pic>
        <p:nvPicPr>
          <p:cNvPr id="3" name="Imagen 23">
            <a:extLst>
              <a:ext uri="{FF2B5EF4-FFF2-40B4-BE49-F238E27FC236}">
                <a16:creationId xmlns:a16="http://schemas.microsoft.com/office/drawing/2014/main" id="{9DC00EAD-4516-4991-846A-DAAD0823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5DED3-D7EC-4FFE-BD6E-C7E207842D3E}"/>
              </a:ext>
            </a:extLst>
          </p:cNvPr>
          <p:cNvSpPr txBox="1"/>
          <p:nvPr/>
        </p:nvSpPr>
        <p:spPr>
          <a:xfrm>
            <a:off x="457200" y="193773"/>
            <a:ext cx="27675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3600" dirty="0"/>
              <a:t>Obra de toma</a:t>
            </a:r>
            <a:endParaRPr lang="es-MX" sz="36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43EABCB-90C4-4BEC-BB5A-3B1DE6103B5A}"/>
              </a:ext>
            </a:extLst>
          </p:cNvPr>
          <p:cNvSpPr/>
          <p:nvPr/>
        </p:nvSpPr>
        <p:spPr>
          <a:xfrm>
            <a:off x="6998677" y="901659"/>
            <a:ext cx="536330" cy="474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E01939-A5DF-4E1D-8A64-B2A1C57B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" y="4045342"/>
            <a:ext cx="22669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18DD750-13AE-4001-9007-0D770A1F8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407147" y="1275316"/>
            <a:ext cx="1851884" cy="1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Manifiesto de Impacto Ambiental Modalidad Regional para la Etapa de  Desarrollo del Área Contractual 2 (Hokchi)">
            <a:extLst>
              <a:ext uri="{FF2B5EF4-FFF2-40B4-BE49-F238E27FC236}">
                <a16:creationId xmlns:a16="http://schemas.microsoft.com/office/drawing/2014/main" id="{80D58A4A-354C-4388-9A99-993DDDD7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3248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3B4BB5D-89C7-43FD-BB6D-D82168BA8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1"/>
          <a:stretch/>
        </p:blipFill>
        <p:spPr bwMode="auto">
          <a:xfrm>
            <a:off x="272349" y="2495798"/>
            <a:ext cx="212148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9B1234-0DB2-486A-8218-AD826B0AC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606" y="1775943"/>
            <a:ext cx="2962435" cy="4238183"/>
          </a:xfrm>
          <a:prstGeom prst="rect">
            <a:avLst/>
          </a:prstGeom>
        </p:spPr>
      </p:pic>
      <p:pic>
        <p:nvPicPr>
          <p:cNvPr id="19" name="Picture 8" descr="Overview of Desalination Plant Intake Alternatives">
            <a:extLst>
              <a:ext uri="{FF2B5EF4-FFF2-40B4-BE49-F238E27FC236}">
                <a16:creationId xmlns:a16="http://schemas.microsoft.com/office/drawing/2014/main" id="{146E9D15-12F3-443D-87D4-11460C10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04" y="1663539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DAF112C-72B0-416B-8FEE-00F0957F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22" y="5523131"/>
            <a:ext cx="2856439" cy="13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3297C86-C195-4A57-9DB3-72CB6956C809}"/>
              </a:ext>
            </a:extLst>
          </p:cNvPr>
          <p:cNvSpPr txBox="1"/>
          <p:nvPr/>
        </p:nvSpPr>
        <p:spPr>
          <a:xfrm>
            <a:off x="4485996" y="168493"/>
            <a:ext cx="218822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En general</a:t>
            </a:r>
          </a:p>
          <a:p>
            <a:r>
              <a:rPr lang="es-ES" dirty="0"/>
              <a:t>Toma &lt; 500 </a:t>
            </a:r>
            <a:r>
              <a:rPr lang="es-ES" dirty="0" err="1"/>
              <a:t>lps</a:t>
            </a:r>
            <a:r>
              <a:rPr lang="es-ES" dirty="0"/>
              <a:t>: pozo</a:t>
            </a:r>
          </a:p>
          <a:p>
            <a:r>
              <a:rPr lang="es-ES" dirty="0"/>
              <a:t>&gt;500 </a:t>
            </a:r>
            <a:r>
              <a:rPr lang="es-ES" dirty="0" err="1"/>
              <a:t>lps</a:t>
            </a:r>
            <a:r>
              <a:rPr lang="es-ES" dirty="0"/>
              <a:t>: mar abierto</a:t>
            </a:r>
            <a:endParaRPr lang="es-MX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05C4B7B-A452-4671-ABAC-589440B8E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1930" y="3475437"/>
            <a:ext cx="1988093" cy="19978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CB8577E-1C71-4290-8EAD-246F5F23F915}"/>
              </a:ext>
            </a:extLst>
          </p:cNvPr>
          <p:cNvSpPr txBox="1"/>
          <p:nvPr/>
        </p:nvSpPr>
        <p:spPr>
          <a:xfrm>
            <a:off x="2897381" y="1294207"/>
            <a:ext cx="155093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Pozos Playeros</a:t>
            </a:r>
            <a:endParaRPr lang="es-MX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7D4050F-9911-42C8-B876-FBD10F151A77}"/>
              </a:ext>
            </a:extLst>
          </p:cNvPr>
          <p:cNvGrpSpPr/>
          <p:nvPr/>
        </p:nvGrpSpPr>
        <p:grpSpPr>
          <a:xfrm>
            <a:off x="7796169" y="1807989"/>
            <a:ext cx="3049011" cy="4925965"/>
            <a:chOff x="7796169" y="1807989"/>
            <a:chExt cx="3049011" cy="4925965"/>
          </a:xfrm>
        </p:grpSpPr>
        <p:grpSp>
          <p:nvGrpSpPr>
            <p:cNvPr id="14" name="10 Grupo">
              <a:extLst>
                <a:ext uri="{FF2B5EF4-FFF2-40B4-BE49-F238E27FC236}">
                  <a16:creationId xmlns:a16="http://schemas.microsoft.com/office/drawing/2014/main" id="{CCE55E50-592A-4F53-B46C-3BCFFC773C0E}"/>
                </a:ext>
              </a:extLst>
            </p:cNvPr>
            <p:cNvGrpSpPr/>
            <p:nvPr/>
          </p:nvGrpSpPr>
          <p:grpSpPr>
            <a:xfrm>
              <a:off x="7796169" y="2184194"/>
              <a:ext cx="3049011" cy="4549760"/>
              <a:chOff x="6156176" y="1196752"/>
              <a:chExt cx="2762726" cy="4464496"/>
            </a:xfrm>
          </p:grpSpPr>
          <p:pic>
            <p:nvPicPr>
              <p:cNvPr id="15" name="Picture 16" descr="http://www.waterandwastewater.com/www_services/news_center/uploads/1/7_27_05_poseidon3.jpg">
                <a:extLst>
                  <a:ext uri="{FF2B5EF4-FFF2-40B4-BE49-F238E27FC236}">
                    <a16:creationId xmlns:a16="http://schemas.microsoft.com/office/drawing/2014/main" id="{C466CBD4-1F26-4E09-8021-77103BFAA2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156177" y="1196752"/>
                <a:ext cx="2664295" cy="1978650"/>
              </a:xfrm>
              <a:prstGeom prst="rect">
                <a:avLst/>
              </a:prstGeom>
              <a:noFill/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A4D296FE-1150-40A5-8A1A-380E720BC1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156176" y="3284984"/>
                <a:ext cx="2762726" cy="237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22DF996-F470-4DCC-AD42-BEA5866308C3}"/>
                </a:ext>
              </a:extLst>
            </p:cNvPr>
            <p:cNvSpPr txBox="1"/>
            <p:nvPr/>
          </p:nvSpPr>
          <p:spPr>
            <a:xfrm>
              <a:off x="7929953" y="1807989"/>
              <a:ext cx="1411669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dirty="0"/>
                <a:t>Toma abierta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8118D8-E74C-4FCB-B69C-B2ACACAE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625" y="184637"/>
            <a:ext cx="3049011" cy="1832599"/>
          </a:xfrm>
          <a:prstGeom prst="rect">
            <a:avLst/>
          </a:prstGeom>
        </p:spPr>
      </p:pic>
      <p:pic>
        <p:nvPicPr>
          <p:cNvPr id="3" name="Imagen 23">
            <a:extLst>
              <a:ext uri="{FF2B5EF4-FFF2-40B4-BE49-F238E27FC236}">
                <a16:creationId xmlns:a16="http://schemas.microsoft.com/office/drawing/2014/main" id="{9DC00EAD-4516-4991-846A-DAAD0823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9" b="26219"/>
          <a:stretch>
            <a:fillRect/>
          </a:stretch>
        </p:blipFill>
        <p:spPr bwMode="auto">
          <a:xfrm>
            <a:off x="10048841" y="179150"/>
            <a:ext cx="1961095" cy="72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5DED3-D7EC-4FFE-BD6E-C7E207842D3E}"/>
              </a:ext>
            </a:extLst>
          </p:cNvPr>
          <p:cNvSpPr txBox="1"/>
          <p:nvPr/>
        </p:nvSpPr>
        <p:spPr>
          <a:xfrm>
            <a:off x="457200" y="193773"/>
            <a:ext cx="427636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3600" dirty="0"/>
              <a:t>Difusores de descarga</a:t>
            </a:r>
            <a:endParaRPr lang="es-MX" sz="36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C497ADA-E917-4AD9-957A-1332EA7CB9E0}"/>
              </a:ext>
            </a:extLst>
          </p:cNvPr>
          <p:cNvSpPr/>
          <p:nvPr/>
        </p:nvSpPr>
        <p:spPr>
          <a:xfrm>
            <a:off x="7535008" y="1542451"/>
            <a:ext cx="536330" cy="474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CE8AF0-D117-4EDE-9ADA-1E8D0FF2C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077" y="2276075"/>
            <a:ext cx="7707923" cy="4397288"/>
          </a:xfrm>
          <a:prstGeom prst="rect">
            <a:avLst/>
          </a:prstGeom>
        </p:spPr>
      </p:pic>
      <p:pic>
        <p:nvPicPr>
          <p:cNvPr id="8" name="Picture 2" descr="Seawater Intake and Outfall Systems">
            <a:extLst>
              <a:ext uri="{FF2B5EF4-FFF2-40B4-BE49-F238E27FC236}">
                <a16:creationId xmlns:a16="http://schemas.microsoft.com/office/drawing/2014/main" id="{485CD153-9994-4811-9275-B76E7B10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3305"/>
            <a:ext cx="4537563" cy="306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75C003-8378-45F3-ADC5-D069ED0F5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3903" b="33952"/>
          <a:stretch/>
        </p:blipFill>
        <p:spPr bwMode="auto">
          <a:xfrm flipH="1">
            <a:off x="137999" y="5682664"/>
            <a:ext cx="2783150" cy="108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F5F904-1C7D-435D-8D9B-3B9CD1A69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48" y="4087328"/>
            <a:ext cx="3679399" cy="17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804" y="274503"/>
            <a:ext cx="1368152" cy="6973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4485245" y="179119"/>
            <a:ext cx="7151789" cy="1295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Desaladora Internacional en Rosarito BC</a:t>
            </a: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Manifestación del Impacto Ambiental,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Modalidad Regional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5" descr="D:\info-DGA\Hector G Puente\Luis E MIA\Victor\fotos\DSCN1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15" y="4431323"/>
            <a:ext cx="2734958" cy="20512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534" y="4347425"/>
            <a:ext cx="3821073" cy="2331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3" descr="C:\Users\betty\Desktop\fig dra\rst030114ho01cr_tu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5338" y="4346247"/>
            <a:ext cx="3076227" cy="233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betty\Desktop\ROSARITO mio\RST- ENTREGAR\fotos\7 enero\IMG_18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89" y="2169997"/>
            <a:ext cx="2590676" cy="2100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004" y="2410266"/>
            <a:ext cx="2828131" cy="18356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1" y="116632"/>
            <a:ext cx="1224136" cy="122413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1 CuadroTexto">
            <a:extLst>
              <a:ext uri="{FF2B5EF4-FFF2-40B4-BE49-F238E27FC236}">
                <a16:creationId xmlns:a16="http://schemas.microsoft.com/office/drawing/2014/main" id="{1F7489FF-960C-60D9-5D44-152007EDAB1E}"/>
              </a:ext>
            </a:extLst>
          </p:cNvPr>
          <p:cNvSpPr txBox="1"/>
          <p:nvPr/>
        </p:nvSpPr>
        <p:spPr>
          <a:xfrm>
            <a:off x="569301" y="2410266"/>
            <a:ext cx="334437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Medición y Modelado de descarga caliente de termoeléctrica Rosarito con efecto de descarga de salmuera.</a:t>
            </a:r>
          </a:p>
          <a:p>
            <a:r>
              <a:rPr lang="es-MX" dirty="0"/>
              <a:t>Mejorar la dilución</a:t>
            </a:r>
          </a:p>
        </p:txBody>
      </p:sp>
    </p:spTree>
    <p:extLst>
      <p:ext uri="{BB962C8B-B14F-4D97-AF65-F5344CB8AC3E}">
        <p14:creationId xmlns:p14="http://schemas.microsoft.com/office/powerpoint/2010/main" val="138121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996</Words>
  <Application>Microsoft Office PowerPoint</Application>
  <PresentationFormat>Panorámica</PresentationFormat>
  <Paragraphs>176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Avenir-Roman</vt:lpstr>
      <vt:lpstr>Calibri</vt:lpstr>
      <vt:lpstr>Calibri Light</vt:lpstr>
      <vt:lpstr>Din</vt:lpstr>
      <vt:lpstr>Open Sans</vt:lpstr>
      <vt:lpstr>Roboto</vt:lpstr>
      <vt:lpstr>Wingdings</vt:lpstr>
      <vt:lpstr>Tema de Office</vt:lpstr>
      <vt:lpstr>Desalación de agua de mar</vt:lpstr>
      <vt:lpstr>Presentación de PowerPoint</vt:lpstr>
      <vt:lpstr>Presentación de PowerPoint</vt:lpstr>
      <vt:lpstr>Presentación de PowerPoint</vt:lpstr>
      <vt:lpstr>Cifras básicas de una planta desaladora de agua de mar (OI)</vt:lpstr>
      <vt:lpstr>Presentación de PowerPoint</vt:lpstr>
      <vt:lpstr>Presentación de PowerPoint</vt:lpstr>
      <vt:lpstr>Presentación de PowerPoint</vt:lpstr>
      <vt:lpstr>Presentación de PowerPoint</vt:lpstr>
      <vt:lpstr>Planta Desaladora en Ensenada, Baja California</vt:lpstr>
      <vt:lpstr>Presentación de PowerPoint</vt:lpstr>
      <vt:lpstr>Incertidumbres al contratar un proyecto de desalación (no es solo un asunto de costos)</vt:lpstr>
      <vt:lpstr>Presentación de PowerPoint</vt:lpstr>
      <vt:lpstr>VISITAS A PLANTAS DESALADORAS EN MÉXICO Y EL MUNDO</vt:lpstr>
      <vt:lpstr>VISITAS A PLANTAS DESALADORAS EN MÉXICO Y EL MUNDO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Hiriart</dc:creator>
  <cp:lastModifiedBy>José Manuel Muñoz</cp:lastModifiedBy>
  <cp:revision>3</cp:revision>
  <dcterms:created xsi:type="dcterms:W3CDTF">2022-02-27T02:57:26Z</dcterms:created>
  <dcterms:modified xsi:type="dcterms:W3CDTF">2022-10-25T01:38:20Z</dcterms:modified>
</cp:coreProperties>
</file>