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6"/>
  </p:notesMasterIdLst>
  <p:sldIdLst>
    <p:sldId id="264" r:id="rId5"/>
    <p:sldId id="2145707052" r:id="rId6"/>
    <p:sldId id="274" r:id="rId7"/>
    <p:sldId id="2145707040" r:id="rId8"/>
    <p:sldId id="2145707041" r:id="rId9"/>
    <p:sldId id="2145707042" r:id="rId10"/>
    <p:sldId id="2145707043" r:id="rId11"/>
    <p:sldId id="2145707044" r:id="rId12"/>
    <p:sldId id="2145707045" r:id="rId13"/>
    <p:sldId id="2145707046" r:id="rId14"/>
    <p:sldId id="2145707047" r:id="rId15"/>
    <p:sldId id="2145707049" r:id="rId16"/>
    <p:sldId id="2145707050" r:id="rId17"/>
    <p:sldId id="2145707032" r:id="rId18"/>
    <p:sldId id="2145707033" r:id="rId19"/>
    <p:sldId id="2145707035" r:id="rId20"/>
    <p:sldId id="2145707034" r:id="rId21"/>
    <p:sldId id="2145707036" r:id="rId22"/>
    <p:sldId id="2145707037" r:id="rId23"/>
    <p:sldId id="2145707053" r:id="rId24"/>
    <p:sldId id="798" r:id="rId25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AC253F7-690C-9257-AC0A-E426DB0B2091}" name="JOSUE EMANUEL MONROY MALDONADO" initials="JEMM" userId="S::jmonroy@deacero.com::5b1088a1-1d8c-443d-add7-8b8a805ac92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533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38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9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5E789C-F769-43FA-B0CC-F04A25F628BF}" type="doc">
      <dgm:prSet loTypeId="urn:microsoft.com/office/officeart/2005/8/layout/vList2" loCatId="list" qsTypeId="urn:microsoft.com/office/officeart/2005/8/quickstyle/simple1" qsCatId="simple" csTypeId="urn:microsoft.com/office/officeart/2005/8/colors/accent5_4" csCatId="accent5" phldr="1"/>
      <dgm:spPr/>
      <dgm:t>
        <a:bodyPr/>
        <a:lstStyle/>
        <a:p>
          <a:endParaRPr lang="es-MX"/>
        </a:p>
      </dgm:t>
    </dgm:pt>
    <dgm:pt modelId="{A350AFC7-5809-4FED-AB5D-F109F1728CC7}">
      <dgm:prSet phldrT="[Texto]" custT="1"/>
      <dgm:spPr/>
      <dgm:t>
        <a:bodyPr/>
        <a:lstStyle/>
        <a:p>
          <a:r>
            <a:rPr lang="es-ES" sz="2000"/>
            <a:t>Escenario de Transición Económica (</a:t>
          </a:r>
          <a:r>
            <a:rPr lang="es-ES" sz="2000" err="1"/>
            <a:t>Economic</a:t>
          </a:r>
          <a:r>
            <a:rPr lang="es-ES" sz="2000"/>
            <a:t> </a:t>
          </a:r>
          <a:r>
            <a:rPr lang="es-ES" sz="2000" err="1"/>
            <a:t>Transition</a:t>
          </a:r>
          <a:r>
            <a:rPr lang="es-ES" sz="2000"/>
            <a:t> </a:t>
          </a:r>
          <a:r>
            <a:rPr lang="es-ES" sz="2000" err="1"/>
            <a:t>Scenario</a:t>
          </a:r>
          <a:r>
            <a:rPr lang="es-ES" sz="2000"/>
            <a:t> ETS)</a:t>
          </a:r>
          <a:endParaRPr lang="es-MX" sz="2000"/>
        </a:p>
      </dgm:t>
    </dgm:pt>
    <dgm:pt modelId="{E9129CFC-7F59-4206-85FD-B25B79D2B5AC}" type="parTrans" cxnId="{EAEADFF9-87E9-492D-8D8A-B297630DDDE4}">
      <dgm:prSet/>
      <dgm:spPr/>
      <dgm:t>
        <a:bodyPr/>
        <a:lstStyle/>
        <a:p>
          <a:endParaRPr lang="es-MX" sz="1600"/>
        </a:p>
      </dgm:t>
    </dgm:pt>
    <dgm:pt modelId="{A1F484E8-356E-423A-A7E7-3ED607D147BF}" type="sibTrans" cxnId="{EAEADFF9-87E9-492D-8D8A-B297630DDDE4}">
      <dgm:prSet/>
      <dgm:spPr/>
      <dgm:t>
        <a:bodyPr/>
        <a:lstStyle/>
        <a:p>
          <a:endParaRPr lang="es-MX" sz="1600"/>
        </a:p>
      </dgm:t>
    </dgm:pt>
    <dgm:pt modelId="{45A36144-36ED-473C-ADE0-F70368895191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es-ES" sz="1400"/>
            <a:t>Escenario Base de cómo el sector energético debe evolucionar como resultado de los cambios tecnológicos con base en costos.</a:t>
          </a:r>
          <a:endParaRPr lang="es-MX" sz="1400"/>
        </a:p>
      </dgm:t>
    </dgm:pt>
    <dgm:pt modelId="{62A16DE1-F2D3-4A43-965F-224C3E300651}" type="parTrans" cxnId="{882BEA08-9A29-448B-AC13-C58115816985}">
      <dgm:prSet/>
      <dgm:spPr/>
      <dgm:t>
        <a:bodyPr/>
        <a:lstStyle/>
        <a:p>
          <a:endParaRPr lang="es-MX" sz="1600"/>
        </a:p>
      </dgm:t>
    </dgm:pt>
    <dgm:pt modelId="{8157A7AD-EABA-4993-ABF9-6520D52F3E54}" type="sibTrans" cxnId="{882BEA08-9A29-448B-AC13-C58115816985}">
      <dgm:prSet/>
      <dgm:spPr/>
      <dgm:t>
        <a:bodyPr/>
        <a:lstStyle/>
        <a:p>
          <a:endParaRPr lang="es-MX" sz="1600"/>
        </a:p>
      </dgm:t>
    </dgm:pt>
    <dgm:pt modelId="{2F2CD8F7-2E73-471B-BB2E-3525B73BAEBF}">
      <dgm:prSet phldrT="[Texto]" custT="1"/>
      <dgm:spPr/>
      <dgm:t>
        <a:bodyPr/>
        <a:lstStyle/>
        <a:p>
          <a:r>
            <a:rPr lang="es-ES" sz="2000"/>
            <a:t>Escenario Net Zero</a:t>
          </a:r>
          <a:endParaRPr lang="es-MX" sz="2000"/>
        </a:p>
      </dgm:t>
    </dgm:pt>
    <dgm:pt modelId="{367A93DB-1723-46A1-B84E-066354B6621A}" type="parTrans" cxnId="{D158537C-5773-4EC0-AA5F-E59CCF1732FF}">
      <dgm:prSet/>
      <dgm:spPr/>
      <dgm:t>
        <a:bodyPr/>
        <a:lstStyle/>
        <a:p>
          <a:endParaRPr lang="es-MX" sz="1600"/>
        </a:p>
      </dgm:t>
    </dgm:pt>
    <dgm:pt modelId="{9CA95A76-DD3B-4A84-B4AD-275DA3DBD8D9}" type="sibTrans" cxnId="{D158537C-5773-4EC0-AA5F-E59CCF1732FF}">
      <dgm:prSet/>
      <dgm:spPr/>
      <dgm:t>
        <a:bodyPr/>
        <a:lstStyle/>
        <a:p>
          <a:endParaRPr lang="es-MX" sz="1600"/>
        </a:p>
      </dgm:t>
    </dgm:pt>
    <dgm:pt modelId="{58D58B41-77AE-4851-86C7-85A4603E8E56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es-ES" sz="1400" dirty="0"/>
            <a:t>Escenario donde el sector energético evoluciona para alcanzar emisiones net-</a:t>
          </a:r>
          <a:r>
            <a:rPr lang="es-ES" sz="1400" dirty="0" err="1"/>
            <a:t>zero</a:t>
          </a:r>
          <a:r>
            <a:rPr lang="es-ES" sz="1400"/>
            <a:t> para </a:t>
          </a:r>
          <a:r>
            <a:rPr lang="es-ES" sz="1400" dirty="0"/>
            <a:t>el 2050 sin considerar la remoción del carbono hasta el 2050.</a:t>
          </a:r>
          <a:endParaRPr lang="es-MX" sz="1400" dirty="0"/>
        </a:p>
      </dgm:t>
    </dgm:pt>
    <dgm:pt modelId="{B57683A5-ED83-4AE0-B572-358F23C99791}" type="parTrans" cxnId="{EFAFCF9D-9889-4C06-A539-7804853507D6}">
      <dgm:prSet/>
      <dgm:spPr/>
      <dgm:t>
        <a:bodyPr/>
        <a:lstStyle/>
        <a:p>
          <a:endParaRPr lang="es-MX" sz="1600"/>
        </a:p>
      </dgm:t>
    </dgm:pt>
    <dgm:pt modelId="{7D448ECE-F5B8-4217-A60A-3C561D464BEB}" type="sibTrans" cxnId="{EFAFCF9D-9889-4C06-A539-7804853507D6}">
      <dgm:prSet/>
      <dgm:spPr/>
      <dgm:t>
        <a:bodyPr/>
        <a:lstStyle/>
        <a:p>
          <a:endParaRPr lang="es-MX" sz="1600"/>
        </a:p>
      </dgm:t>
    </dgm:pt>
    <dgm:pt modelId="{160FEDA6-4E85-4866-B93A-269E2A7AC378}">
      <dgm:prSet phldrT="[Texto]" custT="1"/>
      <dgm:spPr/>
      <dgm:t>
        <a:bodyPr/>
        <a:lstStyle/>
        <a:p>
          <a:pPr>
            <a:lnSpc>
              <a:spcPct val="90000"/>
            </a:lnSpc>
          </a:pPr>
          <a:endParaRPr lang="es-MX" sz="1600"/>
        </a:p>
      </dgm:t>
    </dgm:pt>
    <dgm:pt modelId="{5C48E39F-68B8-4C94-9090-A850AF289750}" type="parTrans" cxnId="{3CA30C87-0969-456A-8FBC-E6ACDA8D851E}">
      <dgm:prSet/>
      <dgm:spPr/>
      <dgm:t>
        <a:bodyPr/>
        <a:lstStyle/>
        <a:p>
          <a:endParaRPr lang="es-MX" sz="1600"/>
        </a:p>
      </dgm:t>
    </dgm:pt>
    <dgm:pt modelId="{1B2E58E1-57DA-407A-9DA8-667BBE24C90D}" type="sibTrans" cxnId="{3CA30C87-0969-456A-8FBC-E6ACDA8D851E}">
      <dgm:prSet/>
      <dgm:spPr/>
      <dgm:t>
        <a:bodyPr/>
        <a:lstStyle/>
        <a:p>
          <a:endParaRPr lang="es-MX" sz="1600"/>
        </a:p>
      </dgm:t>
    </dgm:pt>
    <dgm:pt modelId="{8CADA4CE-A06E-48E8-B0F1-10C1BDE20CA5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es-ES" sz="1400"/>
            <a:t>Tendencias, minimización de costos, actividad del mercado y el desarrollo de productos orientados al consumidor.</a:t>
          </a:r>
          <a:endParaRPr lang="es-MX" sz="1400"/>
        </a:p>
      </dgm:t>
    </dgm:pt>
    <dgm:pt modelId="{12B8A87C-95AD-436C-A49E-3C57DFE9E2DD}" type="parTrans" cxnId="{BD0B061C-58C8-44F6-BFDD-4364E4644C9C}">
      <dgm:prSet/>
      <dgm:spPr/>
      <dgm:t>
        <a:bodyPr/>
        <a:lstStyle/>
        <a:p>
          <a:endParaRPr lang="es-MX" sz="1600"/>
        </a:p>
      </dgm:t>
    </dgm:pt>
    <dgm:pt modelId="{EA1F59E7-1F45-41D7-A329-D025DDD144CA}" type="sibTrans" cxnId="{BD0B061C-58C8-44F6-BFDD-4364E4644C9C}">
      <dgm:prSet/>
      <dgm:spPr/>
      <dgm:t>
        <a:bodyPr/>
        <a:lstStyle/>
        <a:p>
          <a:endParaRPr lang="es-MX" sz="1600"/>
        </a:p>
      </dgm:t>
    </dgm:pt>
    <dgm:pt modelId="{DDEFAF28-1CA4-4BBF-A2BE-2A8DD4B76FDC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es-ES" sz="1400"/>
            <a:t>Describe cómo el sector energético evolucionaría si no hay mayores intervenciones a la política climática.</a:t>
          </a:r>
          <a:endParaRPr lang="es-MX" sz="1400"/>
        </a:p>
      </dgm:t>
    </dgm:pt>
    <dgm:pt modelId="{FC017B0D-E2D9-4A4C-B8D4-2DD90FA8B71D}" type="parTrans" cxnId="{89DA1F5D-22A9-4F43-9FB6-986EF654739F}">
      <dgm:prSet/>
      <dgm:spPr/>
      <dgm:t>
        <a:bodyPr/>
        <a:lstStyle/>
        <a:p>
          <a:endParaRPr lang="es-MX" sz="1600"/>
        </a:p>
      </dgm:t>
    </dgm:pt>
    <dgm:pt modelId="{791242FE-9182-4116-8953-A369D012C855}" type="sibTrans" cxnId="{89DA1F5D-22A9-4F43-9FB6-986EF654739F}">
      <dgm:prSet/>
      <dgm:spPr/>
      <dgm:t>
        <a:bodyPr/>
        <a:lstStyle/>
        <a:p>
          <a:endParaRPr lang="es-MX" sz="1600"/>
        </a:p>
      </dgm:t>
    </dgm:pt>
    <dgm:pt modelId="{9B3CEDCB-F6FA-47D9-934B-290579E02C8A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es-ES" sz="1400"/>
            <a:t>Implementación de energías renovables, nuclear, térmicas con bajas emisiones.</a:t>
          </a:r>
          <a:endParaRPr lang="es-MX" sz="1400"/>
        </a:p>
      </dgm:t>
    </dgm:pt>
    <dgm:pt modelId="{58899EF2-0771-44F9-AE24-2DE366CE74CE}" type="parTrans" cxnId="{1BE56EC7-BB49-4C9B-A3BD-AB89A8B07365}">
      <dgm:prSet/>
      <dgm:spPr/>
      <dgm:t>
        <a:bodyPr/>
        <a:lstStyle/>
        <a:p>
          <a:endParaRPr lang="es-MX" sz="1600"/>
        </a:p>
      </dgm:t>
    </dgm:pt>
    <dgm:pt modelId="{FA19F6BA-2E67-40CD-B53A-840ADF63BCAE}" type="sibTrans" cxnId="{1BE56EC7-BB49-4C9B-A3BD-AB89A8B07365}">
      <dgm:prSet/>
      <dgm:spPr/>
      <dgm:t>
        <a:bodyPr/>
        <a:lstStyle/>
        <a:p>
          <a:endParaRPr lang="es-MX" sz="1600"/>
        </a:p>
      </dgm:t>
    </dgm:pt>
    <dgm:pt modelId="{9672B43D-56F0-444A-B60B-BE1723B0E18F}" type="pres">
      <dgm:prSet presAssocID="{365E789C-F769-43FA-B0CC-F04A25F628BF}" presName="linear" presStyleCnt="0">
        <dgm:presLayoutVars>
          <dgm:animLvl val="lvl"/>
          <dgm:resizeHandles val="exact"/>
        </dgm:presLayoutVars>
      </dgm:prSet>
      <dgm:spPr/>
    </dgm:pt>
    <dgm:pt modelId="{7EDE9AC0-1CEA-421A-97BD-F4D6B27968A6}" type="pres">
      <dgm:prSet presAssocID="{A350AFC7-5809-4FED-AB5D-F109F1728CC7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0311E807-7098-4DFE-A781-672F50D555A9}" type="pres">
      <dgm:prSet presAssocID="{A350AFC7-5809-4FED-AB5D-F109F1728CC7}" presName="childText" presStyleLbl="revTx" presStyleIdx="0" presStyleCnt="2">
        <dgm:presLayoutVars>
          <dgm:bulletEnabled val="1"/>
        </dgm:presLayoutVars>
      </dgm:prSet>
      <dgm:spPr/>
    </dgm:pt>
    <dgm:pt modelId="{C03DC074-1DB8-441C-A7D4-17F1C6EB9AE4}" type="pres">
      <dgm:prSet presAssocID="{2F2CD8F7-2E73-471B-BB2E-3525B73BAEBF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868F1D03-E09E-4BAF-BCD2-76A483796544}" type="pres">
      <dgm:prSet presAssocID="{2F2CD8F7-2E73-471B-BB2E-3525B73BAEBF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C5E8A506-F16C-45B6-BCC7-0638F93247A9}" type="presOf" srcId="{A350AFC7-5809-4FED-AB5D-F109F1728CC7}" destId="{7EDE9AC0-1CEA-421A-97BD-F4D6B27968A6}" srcOrd="0" destOrd="0" presId="urn:microsoft.com/office/officeart/2005/8/layout/vList2"/>
    <dgm:cxn modelId="{882BEA08-9A29-448B-AC13-C58115816985}" srcId="{A350AFC7-5809-4FED-AB5D-F109F1728CC7}" destId="{45A36144-36ED-473C-ADE0-F70368895191}" srcOrd="0" destOrd="0" parTransId="{62A16DE1-F2D3-4A43-965F-224C3E300651}" sibTransId="{8157A7AD-EABA-4993-ABF9-6520D52F3E54}"/>
    <dgm:cxn modelId="{94C6EC1B-1FDF-4090-9B29-7BC7865F1882}" type="presOf" srcId="{58D58B41-77AE-4851-86C7-85A4603E8E56}" destId="{868F1D03-E09E-4BAF-BCD2-76A483796544}" srcOrd="0" destOrd="0" presId="urn:microsoft.com/office/officeart/2005/8/layout/vList2"/>
    <dgm:cxn modelId="{BD0B061C-58C8-44F6-BFDD-4364E4644C9C}" srcId="{A350AFC7-5809-4FED-AB5D-F109F1728CC7}" destId="{8CADA4CE-A06E-48E8-B0F1-10C1BDE20CA5}" srcOrd="1" destOrd="0" parTransId="{12B8A87C-95AD-436C-A49E-3C57DFE9E2DD}" sibTransId="{EA1F59E7-1F45-41D7-A329-D025DDD144CA}"/>
    <dgm:cxn modelId="{89DA1F5D-22A9-4F43-9FB6-986EF654739F}" srcId="{A350AFC7-5809-4FED-AB5D-F109F1728CC7}" destId="{DDEFAF28-1CA4-4BBF-A2BE-2A8DD4B76FDC}" srcOrd="2" destOrd="0" parTransId="{FC017B0D-E2D9-4A4C-B8D4-2DD90FA8B71D}" sibTransId="{791242FE-9182-4116-8953-A369D012C855}"/>
    <dgm:cxn modelId="{C0B0C964-D1C9-4A99-8CC4-C87B81EBCF99}" type="presOf" srcId="{365E789C-F769-43FA-B0CC-F04A25F628BF}" destId="{9672B43D-56F0-444A-B60B-BE1723B0E18F}" srcOrd="0" destOrd="0" presId="urn:microsoft.com/office/officeart/2005/8/layout/vList2"/>
    <dgm:cxn modelId="{D158537C-5773-4EC0-AA5F-E59CCF1732FF}" srcId="{365E789C-F769-43FA-B0CC-F04A25F628BF}" destId="{2F2CD8F7-2E73-471B-BB2E-3525B73BAEBF}" srcOrd="1" destOrd="0" parTransId="{367A93DB-1723-46A1-B84E-066354B6621A}" sibTransId="{9CA95A76-DD3B-4A84-B4AD-275DA3DBD8D9}"/>
    <dgm:cxn modelId="{3CA30C87-0969-456A-8FBC-E6ACDA8D851E}" srcId="{A350AFC7-5809-4FED-AB5D-F109F1728CC7}" destId="{160FEDA6-4E85-4866-B93A-269E2A7AC378}" srcOrd="3" destOrd="0" parTransId="{5C48E39F-68B8-4C94-9090-A850AF289750}" sibTransId="{1B2E58E1-57DA-407A-9DA8-667BBE24C90D}"/>
    <dgm:cxn modelId="{EB67AD8A-636B-4BB2-B97E-1B4662C48F91}" type="presOf" srcId="{45A36144-36ED-473C-ADE0-F70368895191}" destId="{0311E807-7098-4DFE-A781-672F50D555A9}" srcOrd="0" destOrd="0" presId="urn:microsoft.com/office/officeart/2005/8/layout/vList2"/>
    <dgm:cxn modelId="{258C8A8D-7067-4DA3-BE44-66ECBBA20FD5}" type="presOf" srcId="{8CADA4CE-A06E-48E8-B0F1-10C1BDE20CA5}" destId="{0311E807-7098-4DFE-A781-672F50D555A9}" srcOrd="0" destOrd="1" presId="urn:microsoft.com/office/officeart/2005/8/layout/vList2"/>
    <dgm:cxn modelId="{EFAFCF9D-9889-4C06-A539-7804853507D6}" srcId="{2F2CD8F7-2E73-471B-BB2E-3525B73BAEBF}" destId="{58D58B41-77AE-4851-86C7-85A4603E8E56}" srcOrd="0" destOrd="0" parTransId="{B57683A5-ED83-4AE0-B572-358F23C99791}" sibTransId="{7D448ECE-F5B8-4217-A60A-3C561D464BEB}"/>
    <dgm:cxn modelId="{05A3DCAD-2571-4433-9F59-011D9608ED72}" type="presOf" srcId="{160FEDA6-4E85-4866-B93A-269E2A7AC378}" destId="{0311E807-7098-4DFE-A781-672F50D555A9}" srcOrd="0" destOrd="3" presId="urn:microsoft.com/office/officeart/2005/8/layout/vList2"/>
    <dgm:cxn modelId="{DA080ABB-36A7-4CAC-AF35-D5346860FEA7}" type="presOf" srcId="{2F2CD8F7-2E73-471B-BB2E-3525B73BAEBF}" destId="{C03DC074-1DB8-441C-A7D4-17F1C6EB9AE4}" srcOrd="0" destOrd="0" presId="urn:microsoft.com/office/officeart/2005/8/layout/vList2"/>
    <dgm:cxn modelId="{7BFC60C5-A6BA-4D9C-9A88-B2260A63A917}" type="presOf" srcId="{DDEFAF28-1CA4-4BBF-A2BE-2A8DD4B76FDC}" destId="{0311E807-7098-4DFE-A781-672F50D555A9}" srcOrd="0" destOrd="2" presId="urn:microsoft.com/office/officeart/2005/8/layout/vList2"/>
    <dgm:cxn modelId="{1BE56EC7-BB49-4C9B-A3BD-AB89A8B07365}" srcId="{2F2CD8F7-2E73-471B-BB2E-3525B73BAEBF}" destId="{9B3CEDCB-F6FA-47D9-934B-290579E02C8A}" srcOrd="1" destOrd="0" parTransId="{58899EF2-0771-44F9-AE24-2DE366CE74CE}" sibTransId="{FA19F6BA-2E67-40CD-B53A-840ADF63BCAE}"/>
    <dgm:cxn modelId="{E39059C7-8669-4A5B-AC3F-84161214BEC7}" type="presOf" srcId="{9B3CEDCB-F6FA-47D9-934B-290579E02C8A}" destId="{868F1D03-E09E-4BAF-BCD2-76A483796544}" srcOrd="0" destOrd="1" presId="urn:microsoft.com/office/officeart/2005/8/layout/vList2"/>
    <dgm:cxn modelId="{EAEADFF9-87E9-492D-8D8A-B297630DDDE4}" srcId="{365E789C-F769-43FA-B0CC-F04A25F628BF}" destId="{A350AFC7-5809-4FED-AB5D-F109F1728CC7}" srcOrd="0" destOrd="0" parTransId="{E9129CFC-7F59-4206-85FD-B25B79D2B5AC}" sibTransId="{A1F484E8-356E-423A-A7E7-3ED607D147BF}"/>
    <dgm:cxn modelId="{E626CD2E-EF56-481D-BCC0-739FD3E063E8}" type="presParOf" srcId="{9672B43D-56F0-444A-B60B-BE1723B0E18F}" destId="{7EDE9AC0-1CEA-421A-97BD-F4D6B27968A6}" srcOrd="0" destOrd="0" presId="urn:microsoft.com/office/officeart/2005/8/layout/vList2"/>
    <dgm:cxn modelId="{D1ADA3D9-77A6-4E2D-8E02-D4521929DFFA}" type="presParOf" srcId="{9672B43D-56F0-444A-B60B-BE1723B0E18F}" destId="{0311E807-7098-4DFE-A781-672F50D555A9}" srcOrd="1" destOrd="0" presId="urn:microsoft.com/office/officeart/2005/8/layout/vList2"/>
    <dgm:cxn modelId="{44D4FBAB-5A67-48DA-914C-61E42015F435}" type="presParOf" srcId="{9672B43D-56F0-444A-B60B-BE1723B0E18F}" destId="{C03DC074-1DB8-441C-A7D4-17F1C6EB9AE4}" srcOrd="2" destOrd="0" presId="urn:microsoft.com/office/officeart/2005/8/layout/vList2"/>
    <dgm:cxn modelId="{9F95AD5C-91A5-4C9A-B72F-AAF855BC936D}" type="presParOf" srcId="{9672B43D-56F0-444A-B60B-BE1723B0E18F}" destId="{868F1D03-E09E-4BAF-BCD2-76A483796544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DE9AC0-1CEA-421A-97BD-F4D6B27968A6}">
      <dsp:nvSpPr>
        <dsp:cNvPr id="0" name=""/>
        <dsp:cNvSpPr/>
      </dsp:nvSpPr>
      <dsp:spPr>
        <a:xfrm>
          <a:off x="0" y="7671"/>
          <a:ext cx="10058399" cy="617760"/>
        </a:xfrm>
        <a:prstGeom prst="roundRect">
          <a:avLst/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/>
            <a:t>Escenario de Transición Económica (</a:t>
          </a:r>
          <a:r>
            <a:rPr lang="es-ES" sz="2000" kern="1200" err="1"/>
            <a:t>Economic</a:t>
          </a:r>
          <a:r>
            <a:rPr lang="es-ES" sz="2000" kern="1200"/>
            <a:t> </a:t>
          </a:r>
          <a:r>
            <a:rPr lang="es-ES" sz="2000" kern="1200" err="1"/>
            <a:t>Transition</a:t>
          </a:r>
          <a:r>
            <a:rPr lang="es-ES" sz="2000" kern="1200"/>
            <a:t> </a:t>
          </a:r>
          <a:r>
            <a:rPr lang="es-ES" sz="2000" kern="1200" err="1"/>
            <a:t>Scenario</a:t>
          </a:r>
          <a:r>
            <a:rPr lang="es-ES" sz="2000" kern="1200"/>
            <a:t> ETS)</a:t>
          </a:r>
          <a:endParaRPr lang="es-MX" sz="2000" kern="1200"/>
        </a:p>
      </dsp:txBody>
      <dsp:txXfrm>
        <a:off x="30157" y="37828"/>
        <a:ext cx="9998085" cy="557446"/>
      </dsp:txXfrm>
    </dsp:sp>
    <dsp:sp modelId="{0311E807-7098-4DFE-A781-672F50D555A9}">
      <dsp:nvSpPr>
        <dsp:cNvPr id="0" name=""/>
        <dsp:cNvSpPr/>
      </dsp:nvSpPr>
      <dsp:spPr>
        <a:xfrm>
          <a:off x="0" y="625431"/>
          <a:ext cx="10058399" cy="1366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9354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15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400" kern="1200"/>
            <a:t>Escenario Base de cómo el sector energético debe evolucionar como resultado de los cambios tecnológicos con base en costos.</a:t>
          </a:r>
          <a:endParaRPr lang="es-MX" sz="1400" kern="1200"/>
        </a:p>
        <a:p>
          <a:pPr marL="114300" lvl="1" indent="-114300" algn="l" defTabSz="622300">
            <a:lnSpc>
              <a:spcPct val="15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400" kern="1200"/>
            <a:t>Tendencias, minimización de costos, actividad del mercado y el desarrollo de productos orientados al consumidor.</a:t>
          </a:r>
          <a:endParaRPr lang="es-MX" sz="1400" kern="1200"/>
        </a:p>
        <a:p>
          <a:pPr marL="114300" lvl="1" indent="-114300" algn="l" defTabSz="622300">
            <a:lnSpc>
              <a:spcPct val="15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400" kern="1200"/>
            <a:t>Describe cómo el sector energético evolucionaría si no hay mayores intervenciones a la política climática.</a:t>
          </a:r>
          <a:endParaRPr lang="es-MX" sz="14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s-MX" sz="1600" kern="1200"/>
        </a:p>
      </dsp:txBody>
      <dsp:txXfrm>
        <a:off x="0" y="625431"/>
        <a:ext cx="10058399" cy="1366200"/>
      </dsp:txXfrm>
    </dsp:sp>
    <dsp:sp modelId="{C03DC074-1DB8-441C-A7D4-17F1C6EB9AE4}">
      <dsp:nvSpPr>
        <dsp:cNvPr id="0" name=""/>
        <dsp:cNvSpPr/>
      </dsp:nvSpPr>
      <dsp:spPr>
        <a:xfrm>
          <a:off x="0" y="1991631"/>
          <a:ext cx="10058399" cy="617760"/>
        </a:xfrm>
        <a:prstGeom prst="roundRect">
          <a:avLst/>
        </a:prstGeom>
        <a:solidFill>
          <a:schemeClr val="accent5">
            <a:shade val="50000"/>
            <a:hueOff val="334258"/>
            <a:satOff val="8955"/>
            <a:lumOff val="394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/>
            <a:t>Escenario Net Zero</a:t>
          </a:r>
          <a:endParaRPr lang="es-MX" sz="2000" kern="1200"/>
        </a:p>
      </dsp:txBody>
      <dsp:txXfrm>
        <a:off x="30157" y="2021788"/>
        <a:ext cx="9998085" cy="557446"/>
      </dsp:txXfrm>
    </dsp:sp>
    <dsp:sp modelId="{868F1D03-E09E-4BAF-BCD2-76A483796544}">
      <dsp:nvSpPr>
        <dsp:cNvPr id="0" name=""/>
        <dsp:cNvSpPr/>
      </dsp:nvSpPr>
      <dsp:spPr>
        <a:xfrm>
          <a:off x="0" y="2609391"/>
          <a:ext cx="10058399" cy="10246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9354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15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400" kern="1200" dirty="0"/>
            <a:t>Escenario donde el sector energético evoluciona para alcanzar emisiones net-</a:t>
          </a:r>
          <a:r>
            <a:rPr lang="es-ES" sz="1400" kern="1200" dirty="0" err="1"/>
            <a:t>zero</a:t>
          </a:r>
          <a:r>
            <a:rPr lang="es-ES" sz="1400" kern="1200"/>
            <a:t> para </a:t>
          </a:r>
          <a:r>
            <a:rPr lang="es-ES" sz="1400" kern="1200" dirty="0"/>
            <a:t>el 2050 sin considerar la remoción del carbono hasta el 2050.</a:t>
          </a:r>
          <a:endParaRPr lang="es-MX" sz="1400" kern="1200" dirty="0"/>
        </a:p>
        <a:p>
          <a:pPr marL="114300" lvl="1" indent="-114300" algn="l" defTabSz="622300">
            <a:lnSpc>
              <a:spcPct val="15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400" kern="1200"/>
            <a:t>Implementación de energías renovables, nuclear, térmicas con bajas emisiones.</a:t>
          </a:r>
          <a:endParaRPr lang="es-MX" sz="1400" kern="1200"/>
        </a:p>
      </dsp:txBody>
      <dsp:txXfrm>
        <a:off x="0" y="2609391"/>
        <a:ext cx="10058399" cy="10246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128464-8F9D-4035-884B-3EF286B6A0B5}" type="datetimeFigureOut">
              <a:rPr lang="es-MX" smtClean="0"/>
              <a:t>16/06/2023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7F7383-390F-4A6A-BC42-751FD8B5DF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1096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066178-666F-FF46-B35A-E0982D160E6C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4906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066178-666F-FF46-B35A-E0982D160E6C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8139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066178-666F-FF46-B35A-E0982D160E6C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62545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066178-666F-FF46-B35A-E0982D160E6C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051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066178-666F-FF46-B35A-E0982D160E6C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86874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066178-666F-FF46-B35A-E0982D160E6C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23678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DF34805-1F01-4BDA-A8CA-FCEA2B4BC8D0}" type="datetime3">
              <a:rPr lang="en-US" smtClean="0"/>
              <a:pPr/>
              <a:t>16 June 2023</a:t>
            </a:fld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5EBCF4-26FC-4F76-8DA1-52FDDC328D4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638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10" Type="http://schemas.openxmlformats.org/officeDocument/2006/relationships/image" Target="../media/image1.emf"/><Relationship Id="rId4" Type="http://schemas.openxmlformats.org/officeDocument/2006/relationships/tags" Target="../tags/tag4.xml"/><Relationship Id="rId9" Type="http://schemas.openxmlformats.org/officeDocument/2006/relationships/oleObject" Target="../embeddings/oleObject1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F9A864-8D03-060A-C1E8-65CAF635BF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9502432-A334-E51F-3D3C-64B40EA6A9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0ECC7D5-4EA1-298E-AE56-AF9599159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31B-BDD4-49BF-9193-F1DB7BE0EBC0}" type="datetimeFigureOut">
              <a:rPr lang="es-MX" smtClean="0"/>
              <a:t>16/06/2023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87D9351-C6AE-ECA8-E7ED-3AEA0E0AD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1029DF7-F28D-BB9E-1550-B50A125A1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A721-F4F4-44A1-B0AB-D59637FBD4E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20612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22DE08-29F6-169D-5CA0-08D9D3C64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22486B7-EB33-1831-67B1-45F3D07013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4D7E6D4-30A8-2E0D-BB4D-686761CA4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31B-BDD4-49BF-9193-F1DB7BE0EBC0}" type="datetimeFigureOut">
              <a:rPr lang="es-MX" smtClean="0"/>
              <a:t>16/06/2023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CE98FC3-C59F-5DA7-74C1-967C1318B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C2852B3-8F64-872A-BD04-2B8F352B8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A721-F4F4-44A1-B0AB-D59637FBD4E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31374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B6737E1-0D7B-C84A-2873-E4B41A6363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EAE7B50-837E-DCA2-CF38-F348E1A356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6E5662-3C88-36EE-A8C8-F6D5045A0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31B-BDD4-49BF-9193-F1DB7BE0EBC0}" type="datetimeFigureOut">
              <a:rPr lang="es-MX" smtClean="0"/>
              <a:t>16/06/2023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7CE6C14-7250-7E1D-2C99-3FC11269F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D5046CB-5DA5-B3B5-33BA-BC5A974F3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A721-F4F4-44A1-B0AB-D59637FBD4E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583646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Marcador de texto 16"/>
          <p:cNvSpPr>
            <a:spLocks noGrp="1"/>
          </p:cNvSpPr>
          <p:nvPr>
            <p:ph type="body" sz="quarter" idx="44"/>
          </p:nvPr>
        </p:nvSpPr>
        <p:spPr>
          <a:xfrm>
            <a:off x="448146" y="5524792"/>
            <a:ext cx="11240681" cy="318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s-ES"/>
              <a:t>Haga clic para modificar</a:t>
            </a:r>
          </a:p>
        </p:txBody>
      </p:sp>
      <p:sp>
        <p:nvSpPr>
          <p:cNvPr id="5" name="Marcador de gráfico 4"/>
          <p:cNvSpPr>
            <a:spLocks noGrp="1"/>
          </p:cNvSpPr>
          <p:nvPr>
            <p:ph type="chart" sz="quarter" idx="45"/>
          </p:nvPr>
        </p:nvSpPr>
        <p:spPr>
          <a:xfrm>
            <a:off x="448146" y="2444796"/>
            <a:ext cx="11241330" cy="2928937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12" name="Marcador de texto 13"/>
          <p:cNvSpPr>
            <a:spLocks noGrp="1"/>
          </p:cNvSpPr>
          <p:nvPr>
            <p:ph type="body" sz="quarter" idx="11"/>
          </p:nvPr>
        </p:nvSpPr>
        <p:spPr>
          <a:xfrm>
            <a:off x="448146" y="1674201"/>
            <a:ext cx="11241330" cy="57413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/>
            </a:lvl1pPr>
          </a:lstStyle>
          <a:p>
            <a:pPr lvl="0"/>
            <a:r>
              <a:rPr lang="es-ES"/>
              <a:t>Haga clic para modificar el</a:t>
            </a:r>
            <a:endParaRPr lang="es-MX"/>
          </a:p>
        </p:txBody>
      </p:sp>
      <p:sp>
        <p:nvSpPr>
          <p:cNvPr id="15" name="Marcador de texto 13"/>
          <p:cNvSpPr>
            <a:spLocks noGrp="1"/>
          </p:cNvSpPr>
          <p:nvPr>
            <p:ph type="body" sz="quarter" idx="12"/>
          </p:nvPr>
        </p:nvSpPr>
        <p:spPr>
          <a:xfrm>
            <a:off x="418011" y="457201"/>
            <a:ext cx="10998671" cy="56521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Haga clic para modificar 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360236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2742147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13" imgH="416" progId="TCLayout.ActiveDocument.1">
                  <p:embed/>
                </p:oleObj>
              </mc:Choice>
              <mc:Fallback>
                <p:oleObj name="think-cell Slide" r:id="rId9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9F741700-5035-4E61-A4AC-1B3C7AE220D5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500" b="1" i="0" baseline="0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15" name="2. Slide Title">
            <a:extLst>
              <a:ext uri="{FF2B5EF4-FFF2-40B4-BE49-F238E27FC236}">
                <a16:creationId xmlns:a16="http://schemas.microsoft.com/office/drawing/2014/main" id="{699FD2C4-82B5-475E-9235-DB128978B618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82372"/>
            <a:ext cx="11082528" cy="731520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A8BAFD1A-3C11-49E6-B76E-5166760AF118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6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 rtl="0">
              <a:defRPr sz="800">
                <a:latin typeface="+mn-lt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  <p:sp>
        <p:nvSpPr>
          <p:cNvPr id="12" name="3. Subtitle">
            <a:extLst>
              <a:ext uri="{FF2B5EF4-FFF2-40B4-BE49-F238E27FC236}">
                <a16:creationId xmlns:a16="http://schemas.microsoft.com/office/drawing/2014/main" id="{1EE9FF4B-7331-4DE1-A594-C0C335ED5BE5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554736" y="903861"/>
            <a:ext cx="11082528" cy="276999"/>
          </a:xfrm>
        </p:spPr>
        <p:txBody>
          <a:bodyPr anchor="ctr" anchorCtr="0"/>
          <a:lstStyle>
            <a:lvl1pPr rtl="0">
              <a:defRPr/>
            </a:lvl1pPr>
          </a:lstStyle>
          <a:p>
            <a:r>
              <a:rPr lang="en-US" sz="160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24783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6648BF-0622-EDDF-37C0-87C14D329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06F8BFB-1DED-24DC-1A3E-139CACABD3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6801B2A-C9E3-582F-C0EF-A451EB9A1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31B-BDD4-49BF-9193-F1DB7BE0EBC0}" type="datetimeFigureOut">
              <a:rPr lang="es-MX" smtClean="0"/>
              <a:t>16/06/2023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179971-A64F-9E30-1771-BE5D56440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1828520-358D-E1DB-A3D6-803192119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A721-F4F4-44A1-B0AB-D59637FBD4E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97666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FB20BE-D22C-182D-60F2-493A4D602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8A93ABD-A67B-F30F-1234-357B4F0214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CA06168-C249-A7A1-78A0-D974180F4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31B-BDD4-49BF-9193-F1DB7BE0EBC0}" type="datetimeFigureOut">
              <a:rPr lang="es-MX" smtClean="0"/>
              <a:t>16/06/2023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C85AA01-E491-1911-3BAD-6B9CB00C9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8BD14C1-A3A9-3255-CBC2-C643FFF8F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A721-F4F4-44A1-B0AB-D59637FBD4E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60377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3FDAA9-0496-F93D-10D2-36603624D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2F1984D-C4EA-02F1-8BE6-FF52D65B1F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20BE408-51EC-8E2E-01CB-611A9977C9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DB859EE-6D91-A957-8971-E0C4821C2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31B-BDD4-49BF-9193-F1DB7BE0EBC0}" type="datetimeFigureOut">
              <a:rPr lang="es-MX" smtClean="0"/>
              <a:t>16/06/2023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8FFC03B-F8E2-C9BC-89DC-424645FC8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2FC0A91-FBDD-D811-CAC7-1D3A1D9C2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A721-F4F4-44A1-B0AB-D59637FBD4E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07029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256209-3CF8-4E8F-A262-E5A4AD81C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363378C-9ABD-44C5-7A5F-28597071E5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9E8ED73-6FC3-3A8E-C8B9-7F71453797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2692470-F7C0-AF19-CA47-77DA94E799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EBE1476-0829-6CE2-BAEA-F3D57F03EE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7736FF2-49D4-6D87-D359-EEB8E0111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31B-BDD4-49BF-9193-F1DB7BE0EBC0}" type="datetimeFigureOut">
              <a:rPr lang="es-MX" smtClean="0"/>
              <a:t>16/06/2023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FDFDE03-DF34-26F9-DA9D-26282F16D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0CCD184-DED0-B26E-1060-77234362B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A721-F4F4-44A1-B0AB-D59637FBD4E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7157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72E6B8-1FAE-5196-AB4E-CC35272D8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C76AB2D-DCAE-4926-FB8C-C9969F5B8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31B-BDD4-49BF-9193-F1DB7BE0EBC0}" type="datetimeFigureOut">
              <a:rPr lang="es-MX" smtClean="0"/>
              <a:t>16/06/2023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20AA171-625A-FFD4-2201-FA4895781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4DB8177-1E36-23CE-48E1-C76D7E1B2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A721-F4F4-44A1-B0AB-D59637FBD4E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53508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A4F028-F1A9-96BE-0A0E-02C0BC8A4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31B-BDD4-49BF-9193-F1DB7BE0EBC0}" type="datetimeFigureOut">
              <a:rPr lang="es-MX" smtClean="0"/>
              <a:t>16/06/2023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728FC72-4FBF-3107-9671-8F52218FE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69434B7-A6E0-AE0E-E5BF-106467A16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A721-F4F4-44A1-B0AB-D59637FBD4E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27437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4B31A9-9B33-3C19-F90E-DD4B532F0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8B0C5F7-54B8-7243-08DE-97C4D92669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74A9DCF-59CB-84BA-C1D3-1178E36CF5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2451CA6-EA4A-4EE3-EFEC-B0BFFA63E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31B-BDD4-49BF-9193-F1DB7BE0EBC0}" type="datetimeFigureOut">
              <a:rPr lang="es-MX" smtClean="0"/>
              <a:t>16/06/2023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C6B0B16-C18D-C509-063B-7C3C7ED55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BCB70AB-33B9-D004-1202-7351D17A1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A721-F4F4-44A1-B0AB-D59637FBD4E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20926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582F70-951B-9696-55C8-06F2D8D4C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B8CDDF9-F011-D7F3-5BC4-BB0E1214C2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ED221BE-2B89-DA60-E6BA-85A013E5B2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C0EEA15-EB7C-EAD5-D81C-7B3335371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31B-BDD4-49BF-9193-F1DB7BE0EBC0}" type="datetimeFigureOut">
              <a:rPr lang="es-MX" smtClean="0"/>
              <a:t>16/06/2023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33DD29C-CAB7-2404-9283-D16D759A2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81AAEE8-49B7-94BC-FDEA-616137C5F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A721-F4F4-44A1-B0AB-D59637FBD4E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1474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CBD2639-EB48-17B5-042E-1461F258F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AD28C98-FBC3-616A-C605-836683EBC7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1CF801E-9F62-48C0-D6FC-C2B8265D3C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ED031B-BDD4-49BF-9193-F1DB7BE0EBC0}" type="datetimeFigureOut">
              <a:rPr lang="es-MX" smtClean="0"/>
              <a:t>16/06/2023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3E0AA00-E3E4-E4BA-DF23-07166B9291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56AF81-282E-FC45-BE32-4465C5AA2D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40A721-F4F4-44A1-B0AB-D59637FBD4E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6731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ipcc.ch/report/ar6/syr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52AE9E5-484F-432E-A42A-7D0CC3441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225" y="358782"/>
            <a:ext cx="4925551" cy="1269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02E582E-ABC8-CAE3-B9E4-2836FE809035}"/>
              </a:ext>
            </a:extLst>
          </p:cNvPr>
          <p:cNvSpPr txBox="1"/>
          <p:nvPr/>
        </p:nvSpPr>
        <p:spPr>
          <a:xfrm>
            <a:off x="957941" y="2284917"/>
            <a:ext cx="9370424" cy="1980918"/>
          </a:xfrm>
          <a:prstGeom prst="rect">
            <a:avLst/>
          </a:prstGeom>
          <a:noFill/>
        </p:spPr>
        <p:txBody>
          <a:bodyPr wrap="square" lIns="36000" tIns="36000" rIns="36000" bIns="36000" anchor="ctr" anchorCtr="0">
            <a:spAutoFit/>
          </a:bodyPr>
          <a:lstStyle/>
          <a:p>
            <a:r>
              <a:rPr lang="es-MX" sz="4000" b="1" spc="-25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Cambio climático y transición energética</a:t>
            </a:r>
            <a:endParaRPr lang="es-ES" sz="3200" b="1" spc="-25" dirty="0">
              <a:solidFill>
                <a:srgbClr val="C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es-MX" sz="4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E530533-9AB3-6A8E-764A-FD7D01D841FB}"/>
              </a:ext>
            </a:extLst>
          </p:cNvPr>
          <p:cNvSpPr txBox="1"/>
          <p:nvPr/>
        </p:nvSpPr>
        <p:spPr>
          <a:xfrm>
            <a:off x="9584451" y="6125459"/>
            <a:ext cx="2346961" cy="442035"/>
          </a:xfrm>
          <a:prstGeom prst="rect">
            <a:avLst/>
          </a:prstGeom>
          <a:noFill/>
        </p:spPr>
        <p:txBody>
          <a:bodyPr wrap="square" lIns="36000" tIns="36000" rIns="36000" bIns="36000" anchor="ctr" anchorCtr="0">
            <a:spAutoFit/>
          </a:bodyPr>
          <a:lstStyle/>
          <a:p>
            <a:pPr algn="r"/>
            <a:r>
              <a:rPr lang="es-MX" sz="2400" spc="-25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s-MX" sz="2400" spc="-2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 abril 2023</a:t>
            </a: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EE79EF6-E8A8-DEEF-A9FD-624E905F02B0}"/>
              </a:ext>
            </a:extLst>
          </p:cNvPr>
          <p:cNvSpPr txBox="1"/>
          <p:nvPr/>
        </p:nvSpPr>
        <p:spPr>
          <a:xfrm>
            <a:off x="3338818" y="4054904"/>
            <a:ext cx="8592594" cy="1734697"/>
          </a:xfrm>
          <a:prstGeom prst="rect">
            <a:avLst/>
          </a:prstGeom>
          <a:noFill/>
        </p:spPr>
        <p:txBody>
          <a:bodyPr wrap="square" lIns="36000" tIns="36000" rIns="36000" bIns="36000" anchor="ctr" anchorCtr="0">
            <a:spAutoFit/>
          </a:bodyPr>
          <a:lstStyle/>
          <a:p>
            <a:pPr algn="r"/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Alejandro de </a:t>
            </a:r>
            <a:r>
              <a:rPr lang="es-ES" sz="3600" dirty="0" err="1">
                <a:latin typeface="Arial" panose="020B0604020202020204" pitchFamily="34" charset="0"/>
                <a:cs typeface="Arial" panose="020B0604020202020204" pitchFamily="34" charset="0"/>
              </a:rPr>
              <a:t>Keijser</a:t>
            </a:r>
            <a:endParaRPr lang="es-E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Paulina Terrazas </a:t>
            </a:r>
          </a:p>
          <a:p>
            <a:pPr algn="r"/>
            <a:endParaRPr lang="es-MX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7071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52AE9E5-484F-432E-A42A-7D0CC3441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14" y="223686"/>
            <a:ext cx="2172714" cy="560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E95777A0-243A-6E24-8AFF-D170F47D01BF}"/>
              </a:ext>
            </a:extLst>
          </p:cNvPr>
          <p:cNvSpPr txBox="1"/>
          <p:nvPr/>
        </p:nvSpPr>
        <p:spPr>
          <a:xfrm>
            <a:off x="7244055" y="6294894"/>
            <a:ext cx="437197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https://www.elciudadano.com/mexico/mexico-modificar-ley-mineria-mineros-congreso/03/29/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C9239A-7D92-BC51-3E48-D39013E2D82A}"/>
              </a:ext>
            </a:extLst>
          </p:cNvPr>
          <p:cNvSpPr txBox="1">
            <a:spLocks/>
          </p:cNvSpPr>
          <p:nvPr/>
        </p:nvSpPr>
        <p:spPr>
          <a:xfrm>
            <a:off x="-192855" y="241591"/>
            <a:ext cx="12014741" cy="565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MX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400" b="1" spc="-2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Alternativas de adaptación de largo plazo y sus límites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99BFB5B-5EA5-DA19-BC5E-5C88213EEF8B}"/>
              </a:ext>
            </a:extLst>
          </p:cNvPr>
          <p:cNvSpPr txBox="1"/>
          <p:nvPr/>
        </p:nvSpPr>
        <p:spPr>
          <a:xfrm>
            <a:off x="198770" y="1304131"/>
            <a:ext cx="5357838" cy="538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s-MX" dirty="0">
                <a:solidFill>
                  <a:prstClr val="black"/>
                </a:solidFill>
                <a:latin typeface="Infra" panose="020B0500000000020000" pitchFamily="34" charset="0"/>
              </a:rPr>
              <a:t>Las </a:t>
            </a:r>
            <a:r>
              <a:rPr lang="es-MX" b="1" dirty="0">
                <a:solidFill>
                  <a:prstClr val="black"/>
                </a:solidFill>
                <a:latin typeface="Infra" panose="020B0500000000020000" pitchFamily="34" charset="0"/>
              </a:rPr>
              <a:t>soluciones integradas</a:t>
            </a:r>
            <a:r>
              <a:rPr lang="es-MX" dirty="0">
                <a:solidFill>
                  <a:prstClr val="black"/>
                </a:solidFill>
                <a:latin typeface="Infra" panose="020B0500000000020000" pitchFamily="34" charset="0"/>
              </a:rPr>
              <a:t>, </a:t>
            </a:r>
            <a:r>
              <a:rPr lang="es-MX" b="1" dirty="0">
                <a:solidFill>
                  <a:prstClr val="black"/>
                </a:solidFill>
                <a:latin typeface="Infra" panose="020B0500000000020000" pitchFamily="34" charset="0"/>
              </a:rPr>
              <a:t>multi sectoriales </a:t>
            </a:r>
            <a:r>
              <a:rPr lang="es-MX" dirty="0">
                <a:solidFill>
                  <a:prstClr val="black"/>
                </a:solidFill>
                <a:latin typeface="Infra" panose="020B0500000000020000" pitchFamily="34" charset="0"/>
              </a:rPr>
              <a:t>y </a:t>
            </a:r>
            <a:r>
              <a:rPr lang="es-MX" b="1" dirty="0">
                <a:solidFill>
                  <a:prstClr val="black"/>
                </a:solidFill>
                <a:latin typeface="Infra" panose="020B0500000000020000" pitchFamily="34" charset="0"/>
              </a:rPr>
              <a:t>transversales</a:t>
            </a:r>
            <a:r>
              <a:rPr lang="es-MX" dirty="0">
                <a:solidFill>
                  <a:prstClr val="black"/>
                </a:solidFill>
                <a:latin typeface="Infra" panose="020B0500000000020000" pitchFamily="34" charset="0"/>
              </a:rPr>
              <a:t> aumentan la efectividad de la </a:t>
            </a:r>
            <a:r>
              <a:rPr lang="es-MX" dirty="0">
                <a:solidFill>
                  <a:prstClr val="black"/>
                </a:solidFill>
                <a:latin typeface="Infra"/>
              </a:rPr>
              <a:t>adaptación. 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s-MX" dirty="0">
                <a:solidFill>
                  <a:prstClr val="black"/>
                </a:solidFill>
                <a:latin typeface="Infra"/>
              </a:rPr>
              <a:t>Conforme aumenta el </a:t>
            </a:r>
            <a:r>
              <a:rPr lang="es-MX" b="1" dirty="0">
                <a:solidFill>
                  <a:prstClr val="black"/>
                </a:solidFill>
                <a:latin typeface="Infra"/>
              </a:rPr>
              <a:t>calentamiento</a:t>
            </a:r>
            <a:r>
              <a:rPr lang="es-MX" dirty="0">
                <a:solidFill>
                  <a:prstClr val="black"/>
                </a:solidFill>
                <a:latin typeface="Infra"/>
              </a:rPr>
              <a:t>, las opciones de </a:t>
            </a:r>
            <a:r>
              <a:rPr lang="es-MX" b="1" dirty="0">
                <a:solidFill>
                  <a:prstClr val="black"/>
                </a:solidFill>
                <a:latin typeface="Infra"/>
              </a:rPr>
              <a:t>adaptación</a:t>
            </a:r>
            <a:r>
              <a:rPr lang="es-MX" dirty="0">
                <a:solidFill>
                  <a:prstClr val="black"/>
                </a:solidFill>
                <a:latin typeface="Infra"/>
              </a:rPr>
              <a:t> se vuelven más constreñidas y menos efectivas. Con mayores niveles de calentamiento, los daños y pérdidas incrementan y los sistemas humanos y naturales alcanzan sus límites.</a:t>
            </a:r>
          </a:p>
          <a:p>
            <a:pPr marL="742950" lvl="1" indent="-285750" algn="just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es-MX" dirty="0">
                <a:solidFill>
                  <a:prstClr val="black"/>
                </a:solidFill>
                <a:latin typeface="Infra"/>
              </a:rPr>
              <a:t>La </a:t>
            </a:r>
            <a:r>
              <a:rPr lang="es-MX" b="1" dirty="0">
                <a:solidFill>
                  <a:prstClr val="black"/>
                </a:solidFill>
                <a:latin typeface="Infra"/>
              </a:rPr>
              <a:t>efectividad de la adaptación </a:t>
            </a:r>
            <a:r>
              <a:rPr lang="es-MX" dirty="0">
                <a:solidFill>
                  <a:prstClr val="black"/>
                </a:solidFill>
                <a:latin typeface="Infra"/>
              </a:rPr>
              <a:t>relacionada con agua para reducir los riesgos se reduce conforme incrementa la temperatura por encima de 2°C. </a:t>
            </a:r>
          </a:p>
          <a:p>
            <a:pPr marL="742950" lvl="1" indent="-285750" algn="just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es-MX" dirty="0">
                <a:solidFill>
                  <a:prstClr val="black"/>
                </a:solidFill>
                <a:latin typeface="Infra"/>
              </a:rPr>
              <a:t>El </a:t>
            </a:r>
            <a:r>
              <a:rPr lang="es-MX" b="1" dirty="0">
                <a:solidFill>
                  <a:prstClr val="black"/>
                </a:solidFill>
                <a:latin typeface="Infra"/>
              </a:rPr>
              <a:t>incremento en el nivel del mar</a:t>
            </a:r>
            <a:r>
              <a:rPr lang="es-MX" dirty="0">
                <a:solidFill>
                  <a:prstClr val="black"/>
                </a:solidFill>
                <a:latin typeface="Infra"/>
              </a:rPr>
              <a:t> implica un reto específico porque viene acompañado de eventos frecuentes extremos. 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endParaRPr lang="es-MX" dirty="0">
              <a:solidFill>
                <a:prstClr val="black"/>
              </a:solidFill>
              <a:latin typeface="Infra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25C2B56-3FF5-12A7-D5F1-2EDAF34DF0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0634" y="1321028"/>
            <a:ext cx="6042596" cy="479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9602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52AE9E5-484F-432E-A42A-7D0CC3441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14" y="223686"/>
            <a:ext cx="2172714" cy="560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E95777A0-243A-6E24-8AFF-D170F47D01BF}"/>
              </a:ext>
            </a:extLst>
          </p:cNvPr>
          <p:cNvSpPr txBox="1"/>
          <p:nvPr/>
        </p:nvSpPr>
        <p:spPr>
          <a:xfrm>
            <a:off x="7244055" y="6294894"/>
            <a:ext cx="437197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https://www.elciudadano.com/mexico/mexico-modificar-ley-mineria-mineros-congreso/03/29/</a:t>
            </a: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FCC35668-3CC9-681D-5B0C-73771BBB143B}"/>
              </a:ext>
            </a:extLst>
          </p:cNvPr>
          <p:cNvSpPr txBox="1">
            <a:spLocks/>
          </p:cNvSpPr>
          <p:nvPr/>
        </p:nvSpPr>
        <p:spPr>
          <a:xfrm>
            <a:off x="-192855" y="440592"/>
            <a:ext cx="12014741" cy="565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MX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400" b="1" spc="-2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Trayectorias de mitigación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C8BD543-D888-AE5F-FB40-9CB3690B39EC}"/>
              </a:ext>
            </a:extLst>
          </p:cNvPr>
          <p:cNvSpPr txBox="1"/>
          <p:nvPr/>
        </p:nvSpPr>
        <p:spPr>
          <a:xfrm>
            <a:off x="4431323" y="1304131"/>
            <a:ext cx="7709095" cy="5339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s-MX" dirty="0">
                <a:solidFill>
                  <a:prstClr val="black"/>
                </a:solidFill>
                <a:latin typeface="Infra"/>
              </a:rPr>
              <a:t>Limitar el incremento de temperatura requiere limitar las emisiones netas de CO</a:t>
            </a:r>
            <a:r>
              <a:rPr lang="es-MX" baseline="-25000" dirty="0">
                <a:solidFill>
                  <a:prstClr val="black"/>
                </a:solidFill>
                <a:latin typeface="Infra"/>
              </a:rPr>
              <a:t>2</a:t>
            </a:r>
            <a:r>
              <a:rPr lang="es-MX" dirty="0">
                <a:solidFill>
                  <a:prstClr val="black"/>
                </a:solidFill>
                <a:latin typeface="Infra"/>
              </a:rPr>
              <a:t> a un presupuesto finito y reducciones en demás GEI. </a:t>
            </a:r>
          </a:p>
          <a:p>
            <a:pPr marL="742950" lvl="1" indent="-285750" algn="just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es-MX" dirty="0">
                <a:solidFill>
                  <a:prstClr val="black"/>
                </a:solidFill>
                <a:latin typeface="Infra"/>
              </a:rPr>
              <a:t>Por cada </a:t>
            </a:r>
            <a:r>
              <a:rPr lang="es-MX" b="1" dirty="0">
                <a:solidFill>
                  <a:prstClr val="black"/>
                </a:solidFill>
                <a:latin typeface="Infra"/>
              </a:rPr>
              <a:t>1,000 GtCO</a:t>
            </a:r>
            <a:r>
              <a:rPr lang="es-MX" b="1" baseline="-25000" dirty="0">
                <a:solidFill>
                  <a:prstClr val="black"/>
                </a:solidFill>
                <a:latin typeface="Infra"/>
              </a:rPr>
              <a:t>2</a:t>
            </a:r>
            <a:r>
              <a:rPr lang="es-MX" b="1" dirty="0">
                <a:solidFill>
                  <a:prstClr val="black"/>
                </a:solidFill>
                <a:latin typeface="Infra"/>
              </a:rPr>
              <a:t> </a:t>
            </a:r>
            <a:r>
              <a:rPr lang="es-MX" dirty="0">
                <a:solidFill>
                  <a:prstClr val="black"/>
                </a:solidFill>
                <a:latin typeface="Infra"/>
              </a:rPr>
              <a:t>emitidos por la actividad humana, la temperatura media global incrementa de </a:t>
            </a:r>
            <a:r>
              <a:rPr lang="es-MX" b="1" dirty="0">
                <a:solidFill>
                  <a:prstClr val="black"/>
                </a:solidFill>
                <a:latin typeface="Infra"/>
              </a:rPr>
              <a:t>0.27°C a 0.63°C</a:t>
            </a:r>
            <a:r>
              <a:rPr lang="es-MX" dirty="0">
                <a:solidFill>
                  <a:prstClr val="black"/>
                </a:solidFill>
                <a:latin typeface="Infra"/>
              </a:rPr>
              <a:t>. </a:t>
            </a:r>
          </a:p>
          <a:p>
            <a:pPr marL="742950" lvl="1" indent="-285750" algn="just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es-MX" dirty="0">
                <a:solidFill>
                  <a:prstClr val="black"/>
                </a:solidFill>
                <a:latin typeface="Infra"/>
              </a:rPr>
              <a:t>Los </a:t>
            </a:r>
            <a:r>
              <a:rPr lang="es-MX" b="1" dirty="0">
                <a:solidFill>
                  <a:prstClr val="black"/>
                </a:solidFill>
                <a:latin typeface="Infra"/>
              </a:rPr>
              <a:t>sumideros de carbono </a:t>
            </a:r>
            <a:r>
              <a:rPr lang="es-MX" dirty="0">
                <a:solidFill>
                  <a:prstClr val="black"/>
                </a:solidFill>
                <a:latin typeface="Infra"/>
              </a:rPr>
              <a:t>en tierra y mar serán menos efectivos conforme crezcan las emisiones. 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s-MX" dirty="0">
                <a:solidFill>
                  <a:prstClr val="black"/>
                </a:solidFill>
                <a:latin typeface="Infra"/>
              </a:rPr>
              <a:t>El mejor estimado de lo que nos queda de presupuesto de carbono a partir de 2020:</a:t>
            </a:r>
          </a:p>
          <a:p>
            <a:pPr marL="742950" lvl="1" indent="-285750" algn="just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es-MX" dirty="0">
                <a:solidFill>
                  <a:prstClr val="black"/>
                </a:solidFill>
                <a:latin typeface="Infra"/>
              </a:rPr>
              <a:t>Para lograr limitar el calentamiento a </a:t>
            </a:r>
            <a:r>
              <a:rPr lang="es-MX" b="1" dirty="0">
                <a:solidFill>
                  <a:prstClr val="black"/>
                </a:solidFill>
                <a:latin typeface="Infra"/>
              </a:rPr>
              <a:t>1.5°C</a:t>
            </a:r>
            <a:r>
              <a:rPr lang="es-MX" dirty="0">
                <a:solidFill>
                  <a:prstClr val="black"/>
                </a:solidFill>
                <a:latin typeface="Infra"/>
              </a:rPr>
              <a:t> con una probabilidad del 50% es de </a:t>
            </a:r>
            <a:r>
              <a:rPr lang="es-MX" b="1" dirty="0">
                <a:solidFill>
                  <a:prstClr val="black"/>
                </a:solidFill>
                <a:latin typeface="Infra"/>
              </a:rPr>
              <a:t>500 GtCO</a:t>
            </a:r>
            <a:r>
              <a:rPr lang="es-MX" b="1" baseline="-25000" dirty="0">
                <a:solidFill>
                  <a:prstClr val="black"/>
                </a:solidFill>
                <a:latin typeface="Infra"/>
              </a:rPr>
              <a:t>2</a:t>
            </a:r>
            <a:r>
              <a:rPr lang="es-MX" dirty="0">
                <a:solidFill>
                  <a:prstClr val="black"/>
                </a:solidFill>
                <a:latin typeface="Infra"/>
              </a:rPr>
              <a:t>.</a:t>
            </a:r>
          </a:p>
          <a:p>
            <a:pPr marL="742950" lvl="1" indent="-285750" algn="just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es-MX" dirty="0">
                <a:solidFill>
                  <a:prstClr val="black"/>
                </a:solidFill>
                <a:latin typeface="Infra"/>
              </a:rPr>
              <a:t>Para lograr limitar el calentamiento a 2.0°C con una probabilidad del 67% es de </a:t>
            </a:r>
            <a:r>
              <a:rPr lang="es-MX" b="1" dirty="0">
                <a:solidFill>
                  <a:prstClr val="black"/>
                </a:solidFill>
                <a:latin typeface="Infra"/>
              </a:rPr>
              <a:t>1,150 GtCO</a:t>
            </a:r>
            <a:r>
              <a:rPr lang="es-MX" b="1" baseline="-25000" dirty="0">
                <a:solidFill>
                  <a:prstClr val="black"/>
                </a:solidFill>
                <a:latin typeface="Infra"/>
              </a:rPr>
              <a:t>2</a:t>
            </a:r>
            <a:r>
              <a:rPr lang="es-MX" dirty="0">
                <a:solidFill>
                  <a:prstClr val="black"/>
                </a:solidFill>
                <a:latin typeface="Infra"/>
              </a:rPr>
              <a:t>.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s-MX" dirty="0">
                <a:solidFill>
                  <a:prstClr val="black"/>
                </a:solidFill>
                <a:latin typeface="Infra"/>
              </a:rPr>
              <a:t>Las trayectorias que alcanzan y sostienen emisiones GEI </a:t>
            </a:r>
            <a:r>
              <a:rPr lang="es-MX" i="1" dirty="0">
                <a:solidFill>
                  <a:prstClr val="black"/>
                </a:solidFill>
                <a:latin typeface="Infra"/>
              </a:rPr>
              <a:t>Net Zero </a:t>
            </a:r>
            <a:r>
              <a:rPr lang="es-MX" dirty="0">
                <a:solidFill>
                  <a:prstClr val="black"/>
                </a:solidFill>
                <a:latin typeface="Infra"/>
              </a:rPr>
              <a:t>resultarán en un decremento gradual de la temperatura. Requieren: transición de combustibles fósiles a renovables, mejoras en eficiencia, reducción de emisiones y remoción de CO</a:t>
            </a:r>
            <a:r>
              <a:rPr lang="es-MX" baseline="-25000" dirty="0">
                <a:solidFill>
                  <a:prstClr val="black"/>
                </a:solidFill>
                <a:latin typeface="Infra"/>
              </a:rPr>
              <a:t>2</a:t>
            </a:r>
            <a:r>
              <a:rPr lang="es-MX" dirty="0">
                <a:solidFill>
                  <a:prstClr val="black"/>
                </a:solidFill>
                <a:latin typeface="Infra"/>
              </a:rPr>
              <a:t>.  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endParaRPr lang="es-MX" dirty="0">
              <a:solidFill>
                <a:prstClr val="black"/>
              </a:solidFill>
              <a:latin typeface="Infra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CA2BC1A-8F67-DEBB-032E-C1D5B048BC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80427"/>
            <a:ext cx="4431323" cy="79057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1BD1229-D687-9EC1-FEB5-32019D34B0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919" y="2176829"/>
            <a:ext cx="4021185" cy="446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4415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52AE9E5-484F-432E-A42A-7D0CC3441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14" y="223686"/>
            <a:ext cx="2172714" cy="560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E95777A0-243A-6E24-8AFF-D170F47D01BF}"/>
              </a:ext>
            </a:extLst>
          </p:cNvPr>
          <p:cNvSpPr txBox="1"/>
          <p:nvPr/>
        </p:nvSpPr>
        <p:spPr>
          <a:xfrm>
            <a:off x="7244055" y="6294894"/>
            <a:ext cx="437197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https://www.elciudadano.com/mexico/mexico-modificar-ley-mineria-mineros-congreso/03/29/</a:t>
            </a: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6B4A039C-9262-9D66-2C2A-C48991C5C8D3}"/>
              </a:ext>
            </a:extLst>
          </p:cNvPr>
          <p:cNvSpPr txBox="1">
            <a:spLocks/>
          </p:cNvSpPr>
          <p:nvPr/>
        </p:nvSpPr>
        <p:spPr>
          <a:xfrm>
            <a:off x="88629" y="488813"/>
            <a:ext cx="12014741" cy="565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MX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200" b="1" spc="-2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trayectorias dependen de las decisiones y acciones en el corto plazo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0DEF4AC-F71F-54C4-D5F6-0D156CD504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51" y="1191723"/>
            <a:ext cx="7019925" cy="5038725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CD7FCCFD-311F-7AA4-DB83-BB696589AAC3}"/>
              </a:ext>
            </a:extLst>
          </p:cNvPr>
          <p:cNvSpPr txBox="1"/>
          <p:nvPr/>
        </p:nvSpPr>
        <p:spPr>
          <a:xfrm>
            <a:off x="7589876" y="1345899"/>
            <a:ext cx="4152945" cy="46320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s-MX" dirty="0"/>
              <a:t>Estamos </a:t>
            </a:r>
            <a:r>
              <a:rPr lang="es-MX" b="1" dirty="0"/>
              <a:t>a tiempo </a:t>
            </a:r>
            <a:r>
              <a:rPr lang="es-MX" dirty="0"/>
              <a:t>para asegurar un futuro habitable y sostenible para todos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s-MX" dirty="0"/>
              <a:t>Las </a:t>
            </a:r>
            <a:r>
              <a:rPr lang="es-MX" b="1" dirty="0"/>
              <a:t>decisiones</a:t>
            </a:r>
            <a:r>
              <a:rPr lang="es-MX" dirty="0"/>
              <a:t> de gobiernos, sector privado y sociedad civil pueden promover la transición.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s-MX" dirty="0"/>
              <a:t>Habría beneficios de integrar acciones climáticas ambiciosas con </a:t>
            </a:r>
            <a:r>
              <a:rPr lang="es-MX" b="1" dirty="0"/>
              <a:t>políticas macroeconómicas</a:t>
            </a:r>
            <a:r>
              <a:rPr lang="es-MX" dirty="0"/>
              <a:t>:</a:t>
            </a:r>
          </a:p>
          <a:p>
            <a:pPr marL="742950" lvl="1" indent="-285750" algn="just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es-MX" dirty="0"/>
              <a:t>Recuperación económica baja en emisiones</a:t>
            </a:r>
          </a:p>
          <a:p>
            <a:pPr marL="742950" lvl="1" indent="-285750" algn="just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es-MX" dirty="0"/>
              <a:t>Protección social en la transición</a:t>
            </a:r>
          </a:p>
          <a:p>
            <a:pPr marL="742950" lvl="1" indent="-285750" algn="just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es-MX" dirty="0"/>
              <a:t>Acceso a financiamiento, tecnología, </a:t>
            </a:r>
            <a:r>
              <a:rPr lang="es-MX" i="1" dirty="0" err="1"/>
              <a:t>capacity-building</a:t>
            </a:r>
            <a:r>
              <a:rPr lang="es-MX" dirty="0"/>
              <a:t> y soporte coordinado.  </a:t>
            </a:r>
          </a:p>
        </p:txBody>
      </p:sp>
    </p:spTree>
    <p:extLst>
      <p:ext uri="{BB962C8B-B14F-4D97-AF65-F5344CB8AC3E}">
        <p14:creationId xmlns:p14="http://schemas.microsoft.com/office/powerpoint/2010/main" val="876970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52AE9E5-484F-432E-A42A-7D0CC3441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14" y="223686"/>
            <a:ext cx="2172714" cy="560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E95777A0-243A-6E24-8AFF-D170F47D01BF}"/>
              </a:ext>
            </a:extLst>
          </p:cNvPr>
          <p:cNvSpPr txBox="1"/>
          <p:nvPr/>
        </p:nvSpPr>
        <p:spPr>
          <a:xfrm>
            <a:off x="7244055" y="6294894"/>
            <a:ext cx="437197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https://www.elciudadano.com/mexico/mexico-modificar-ley-mineria-mineros-congreso/03/29/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74C185-F1A0-0E04-76A6-D2019F2A2841}"/>
              </a:ext>
            </a:extLst>
          </p:cNvPr>
          <p:cNvSpPr txBox="1">
            <a:spLocks/>
          </p:cNvSpPr>
          <p:nvPr/>
        </p:nvSpPr>
        <p:spPr>
          <a:xfrm>
            <a:off x="0" y="376010"/>
            <a:ext cx="12014741" cy="5652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defPPr>
              <a:defRPr lang="es-MX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000" b="1" spc="-2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todos los escenarios y trayectorias,  el calentamiento global </a:t>
            </a:r>
          </a:p>
          <a:p>
            <a:r>
              <a:rPr lang="es-MX" sz="2000" b="1" spc="-2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crecerá en el corto plazo (2021-2040) por las emisiones acumuladas</a:t>
            </a:r>
            <a:endParaRPr lang="en-US" sz="2000" b="1" spc="-25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EF9FCA4-3D4E-4C12-8695-4BE89813BCCD}"/>
              </a:ext>
            </a:extLst>
          </p:cNvPr>
          <p:cNvSpPr txBox="1"/>
          <p:nvPr/>
        </p:nvSpPr>
        <p:spPr>
          <a:xfrm>
            <a:off x="290377" y="1361621"/>
            <a:ext cx="11547753" cy="4862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s-MX" dirty="0">
                <a:solidFill>
                  <a:prstClr val="black"/>
                </a:solidFill>
                <a:latin typeface="Infra"/>
              </a:rPr>
              <a:t>En todas las regiones del mundo se proyectan </a:t>
            </a:r>
            <a:r>
              <a:rPr lang="es-MX" b="1" dirty="0">
                <a:solidFill>
                  <a:prstClr val="black"/>
                </a:solidFill>
                <a:latin typeface="Infra"/>
              </a:rPr>
              <a:t>incrementos en eventos climáticos </a:t>
            </a:r>
            <a:r>
              <a:rPr lang="es-MX" dirty="0">
                <a:solidFill>
                  <a:prstClr val="black"/>
                </a:solidFill>
                <a:latin typeface="Infra"/>
              </a:rPr>
              <a:t>con riesgos para los ecosistemas y los humanos. Los más relevantes, a </a:t>
            </a:r>
            <a:r>
              <a:rPr lang="es-MX" b="1" dirty="0">
                <a:solidFill>
                  <a:prstClr val="black"/>
                </a:solidFill>
                <a:latin typeface="Infra"/>
              </a:rPr>
              <a:t>1.5°C</a:t>
            </a:r>
            <a:r>
              <a:rPr lang="es-MX" dirty="0">
                <a:solidFill>
                  <a:prstClr val="black"/>
                </a:solidFill>
                <a:latin typeface="Infra"/>
              </a:rPr>
              <a:t> son:</a:t>
            </a:r>
          </a:p>
          <a:p>
            <a:pPr marL="742950" lvl="1" indent="-285750" algn="just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es-MX" dirty="0">
                <a:solidFill>
                  <a:prstClr val="black"/>
                </a:solidFill>
                <a:latin typeface="Infra"/>
              </a:rPr>
              <a:t>Más intensidad y frecuencia en </a:t>
            </a:r>
            <a:r>
              <a:rPr lang="es-MX" b="1" dirty="0">
                <a:solidFill>
                  <a:prstClr val="black"/>
                </a:solidFill>
                <a:latin typeface="Infra"/>
              </a:rPr>
              <a:t>temperaturas cálidas</a:t>
            </a:r>
            <a:r>
              <a:rPr lang="es-MX" dirty="0">
                <a:solidFill>
                  <a:prstClr val="black"/>
                </a:solidFill>
                <a:latin typeface="Infra"/>
              </a:rPr>
              <a:t> y </a:t>
            </a:r>
            <a:r>
              <a:rPr lang="es-MX" b="1" dirty="0">
                <a:solidFill>
                  <a:prstClr val="black"/>
                </a:solidFill>
                <a:latin typeface="Infra"/>
              </a:rPr>
              <a:t>condiciones peligrosas de calor-humedad </a:t>
            </a:r>
            <a:r>
              <a:rPr lang="es-MX" dirty="0">
                <a:solidFill>
                  <a:prstClr val="black"/>
                </a:solidFill>
                <a:latin typeface="Infra"/>
              </a:rPr>
              <a:t>con mayor morbilidad, mortalidad y pérdidas de productividad. </a:t>
            </a:r>
          </a:p>
          <a:p>
            <a:pPr marL="742950" lvl="1" indent="-285750" algn="just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es-MX" dirty="0">
                <a:solidFill>
                  <a:prstClr val="black"/>
                </a:solidFill>
                <a:latin typeface="Infra"/>
              </a:rPr>
              <a:t>Mayor frecuencia de </a:t>
            </a:r>
            <a:r>
              <a:rPr lang="es-MX" b="1" dirty="0">
                <a:solidFill>
                  <a:prstClr val="black"/>
                </a:solidFill>
                <a:latin typeface="Infra"/>
              </a:rPr>
              <a:t>olas de calor marinas </a:t>
            </a:r>
            <a:r>
              <a:rPr lang="es-MX" dirty="0">
                <a:solidFill>
                  <a:prstClr val="black"/>
                </a:solidFill>
                <a:latin typeface="Infra"/>
              </a:rPr>
              <a:t>con la consecuente pérdida de biodiversidad en los océanos, incluyendo eventos de mortalidad masiva.</a:t>
            </a:r>
          </a:p>
          <a:p>
            <a:pPr marL="742950" lvl="1" indent="-285750" algn="just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es-MX" dirty="0">
                <a:solidFill>
                  <a:prstClr val="black"/>
                </a:solidFill>
                <a:latin typeface="Infra"/>
              </a:rPr>
              <a:t>Hay riesgos de </a:t>
            </a:r>
            <a:r>
              <a:rPr lang="es-MX" b="1" dirty="0">
                <a:solidFill>
                  <a:prstClr val="black"/>
                </a:solidFill>
                <a:latin typeface="Infra"/>
              </a:rPr>
              <a:t>pérdida de biodiversidad </a:t>
            </a:r>
            <a:r>
              <a:rPr lang="es-MX" dirty="0">
                <a:solidFill>
                  <a:prstClr val="black"/>
                </a:solidFill>
                <a:latin typeface="Infra"/>
              </a:rPr>
              <a:t>en los ecosistemas terrestres y marinos, especialmente en el Ártico  y en los arrecifes de corales. </a:t>
            </a:r>
          </a:p>
          <a:p>
            <a:pPr marL="742950" lvl="1" indent="-285750" algn="just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es-MX" b="1" dirty="0">
                <a:solidFill>
                  <a:prstClr val="black"/>
                </a:solidFill>
                <a:latin typeface="Infra"/>
              </a:rPr>
              <a:t>Lluvias más frecuentes y más intensas </a:t>
            </a:r>
            <a:r>
              <a:rPr lang="es-MX" dirty="0">
                <a:solidFill>
                  <a:prstClr val="black"/>
                </a:solidFill>
                <a:latin typeface="Infra"/>
              </a:rPr>
              <a:t>asociadas a </a:t>
            </a:r>
            <a:r>
              <a:rPr lang="es-MX" b="1" dirty="0">
                <a:solidFill>
                  <a:prstClr val="black"/>
                </a:solidFill>
                <a:latin typeface="Infra"/>
              </a:rPr>
              <a:t>inundaciones</a:t>
            </a:r>
            <a:r>
              <a:rPr lang="es-MX" dirty="0">
                <a:solidFill>
                  <a:prstClr val="black"/>
                </a:solidFill>
                <a:latin typeface="Infra"/>
              </a:rPr>
              <a:t> en muchas regiones incluyendo las costeras y las montañosas, incremento de ciclones tropicales y velocidad de los vientos.</a:t>
            </a:r>
          </a:p>
          <a:p>
            <a:pPr marL="742950" lvl="1" indent="-285750" algn="just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es-MX" dirty="0">
                <a:solidFill>
                  <a:prstClr val="black"/>
                </a:solidFill>
                <a:latin typeface="Infra"/>
              </a:rPr>
              <a:t>Altos riesgos de </a:t>
            </a:r>
            <a:r>
              <a:rPr lang="es-MX" b="1" dirty="0">
                <a:solidFill>
                  <a:prstClr val="black"/>
                </a:solidFill>
                <a:latin typeface="Infra"/>
              </a:rPr>
              <a:t>escasez de agua, incendios y degradación </a:t>
            </a:r>
            <a:r>
              <a:rPr lang="es-MX" dirty="0">
                <a:solidFill>
                  <a:prstClr val="black"/>
                </a:solidFill>
                <a:latin typeface="Infra"/>
              </a:rPr>
              <a:t>del suelo congelado. </a:t>
            </a:r>
          </a:p>
          <a:p>
            <a:pPr marL="742950" lvl="1" indent="-285750" algn="just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es-MX" dirty="0">
                <a:solidFill>
                  <a:prstClr val="black"/>
                </a:solidFill>
                <a:latin typeface="Infra"/>
              </a:rPr>
              <a:t>Aumento en el </a:t>
            </a:r>
            <a:r>
              <a:rPr lang="es-MX" b="1" dirty="0">
                <a:solidFill>
                  <a:prstClr val="black"/>
                </a:solidFill>
                <a:latin typeface="Infra"/>
              </a:rPr>
              <a:t>nivel del mar </a:t>
            </a:r>
            <a:r>
              <a:rPr lang="es-MX" dirty="0">
                <a:solidFill>
                  <a:prstClr val="black"/>
                </a:solidFill>
                <a:latin typeface="Infra"/>
              </a:rPr>
              <a:t>y en la magnitud de los eventos oceánicos con incidencia en costas.</a:t>
            </a:r>
          </a:p>
          <a:p>
            <a:pPr marL="742950" lvl="1" indent="-285750" algn="just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es-MX" b="1" dirty="0">
                <a:solidFill>
                  <a:prstClr val="black"/>
                </a:solidFill>
                <a:latin typeface="Infra"/>
              </a:rPr>
              <a:t>Daños a la salud </a:t>
            </a:r>
            <a:r>
              <a:rPr lang="es-MX" dirty="0">
                <a:solidFill>
                  <a:prstClr val="black"/>
                </a:solidFill>
                <a:latin typeface="Infra"/>
              </a:rPr>
              <a:t>asociados a riesgos por alimentación, agua y vectores,  más ansiedad y estrés.  </a:t>
            </a:r>
          </a:p>
          <a:p>
            <a:pPr marL="742950" lvl="1" indent="-285750" algn="just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es-MX" dirty="0">
                <a:solidFill>
                  <a:prstClr val="black"/>
                </a:solidFill>
                <a:latin typeface="Infra"/>
              </a:rPr>
              <a:t>La </a:t>
            </a:r>
            <a:r>
              <a:rPr lang="es-MX" b="1" dirty="0">
                <a:solidFill>
                  <a:prstClr val="black"/>
                </a:solidFill>
                <a:latin typeface="Infra"/>
              </a:rPr>
              <a:t>interacción</a:t>
            </a:r>
            <a:r>
              <a:rPr lang="es-MX" dirty="0">
                <a:solidFill>
                  <a:prstClr val="black"/>
                </a:solidFill>
                <a:latin typeface="Infra"/>
              </a:rPr>
              <a:t> entre sequías, inundaciones y faltas de productividad resultará en </a:t>
            </a:r>
            <a:r>
              <a:rPr lang="es-MX" b="1" dirty="0">
                <a:solidFill>
                  <a:prstClr val="black"/>
                </a:solidFill>
                <a:latin typeface="Infra"/>
              </a:rPr>
              <a:t>riesgos</a:t>
            </a:r>
            <a:r>
              <a:rPr lang="es-MX" dirty="0">
                <a:solidFill>
                  <a:prstClr val="black"/>
                </a:solidFill>
                <a:latin typeface="Infra"/>
              </a:rPr>
              <a:t> a la </a:t>
            </a:r>
            <a:r>
              <a:rPr lang="es-MX" b="1" dirty="0">
                <a:solidFill>
                  <a:prstClr val="black"/>
                </a:solidFill>
                <a:latin typeface="Infra"/>
              </a:rPr>
              <a:t>salud</a:t>
            </a:r>
            <a:r>
              <a:rPr lang="es-MX" dirty="0">
                <a:solidFill>
                  <a:prstClr val="black"/>
                </a:solidFill>
                <a:latin typeface="Infra"/>
              </a:rPr>
              <a:t> y a la </a:t>
            </a:r>
            <a:r>
              <a:rPr lang="es-MX" b="1" dirty="0">
                <a:solidFill>
                  <a:prstClr val="black"/>
                </a:solidFill>
                <a:latin typeface="Infra"/>
              </a:rPr>
              <a:t>alimentación</a:t>
            </a:r>
            <a:r>
              <a:rPr lang="es-MX" dirty="0">
                <a:solidFill>
                  <a:prstClr val="black"/>
                </a:solidFill>
                <a:latin typeface="Infra"/>
              </a:rPr>
              <a:t>, especialmente en las regiones tropicales.   </a:t>
            </a:r>
          </a:p>
        </p:txBody>
      </p:sp>
    </p:spTree>
    <p:extLst>
      <p:ext uri="{BB962C8B-B14F-4D97-AF65-F5344CB8AC3E}">
        <p14:creationId xmlns:p14="http://schemas.microsoft.com/office/powerpoint/2010/main" val="1912098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E2C7CD4D-2611-9B3D-9A3C-474B2E75EB3E}"/>
              </a:ext>
            </a:extLst>
          </p:cNvPr>
          <p:cNvSpPr txBox="1"/>
          <p:nvPr/>
        </p:nvSpPr>
        <p:spPr>
          <a:xfrm>
            <a:off x="381649" y="1226502"/>
            <a:ext cx="11547753" cy="4862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/>
            </a:pPr>
            <a:r>
              <a:rPr lang="es-MX" dirty="0">
                <a:solidFill>
                  <a:prstClr val="black"/>
                </a:solidFill>
                <a:latin typeface="Infra"/>
              </a:rPr>
              <a:t>Se necesitan </a:t>
            </a:r>
            <a:r>
              <a:rPr lang="es-MX" b="1" dirty="0">
                <a:solidFill>
                  <a:prstClr val="black"/>
                </a:solidFill>
                <a:latin typeface="Infra"/>
              </a:rPr>
              <a:t>acciones de adaptación y mitigación transversales </a:t>
            </a:r>
            <a:r>
              <a:rPr lang="es-MX" dirty="0">
                <a:solidFill>
                  <a:prstClr val="black"/>
                </a:solidFill>
                <a:latin typeface="Infra"/>
              </a:rPr>
              <a:t>que:</a:t>
            </a:r>
          </a:p>
          <a:p>
            <a:pPr marL="742950" lvl="1" indent="-285750" algn="just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es-MX" dirty="0">
                <a:solidFill>
                  <a:prstClr val="black"/>
                </a:solidFill>
                <a:latin typeface="Infra"/>
              </a:rPr>
              <a:t>involucran a </a:t>
            </a:r>
            <a:r>
              <a:rPr lang="es-MX" b="1" dirty="0">
                <a:solidFill>
                  <a:prstClr val="black"/>
                </a:solidFill>
                <a:latin typeface="Infra"/>
              </a:rPr>
              <a:t>diversos sectores </a:t>
            </a:r>
            <a:r>
              <a:rPr lang="es-MX" dirty="0">
                <a:solidFill>
                  <a:prstClr val="black"/>
                </a:solidFill>
                <a:latin typeface="Infra"/>
              </a:rPr>
              <a:t>y </a:t>
            </a:r>
            <a:r>
              <a:rPr lang="es-MX" b="1" dirty="0">
                <a:solidFill>
                  <a:prstClr val="black"/>
                </a:solidFill>
                <a:latin typeface="Infra"/>
              </a:rPr>
              <a:t>regiones</a:t>
            </a:r>
          </a:p>
          <a:p>
            <a:pPr marL="742950" lvl="1" indent="-285750" algn="just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es-MX" dirty="0">
                <a:solidFill>
                  <a:prstClr val="black"/>
                </a:solidFill>
                <a:latin typeface="Infra"/>
              </a:rPr>
              <a:t>priorizan la </a:t>
            </a:r>
            <a:r>
              <a:rPr lang="es-MX" b="1" dirty="0">
                <a:solidFill>
                  <a:prstClr val="black"/>
                </a:solidFill>
                <a:latin typeface="Infra"/>
              </a:rPr>
              <a:t>equidad</a:t>
            </a:r>
            <a:r>
              <a:rPr lang="es-MX" dirty="0">
                <a:solidFill>
                  <a:prstClr val="black"/>
                </a:solidFill>
                <a:latin typeface="Infra"/>
              </a:rPr>
              <a:t> y la </a:t>
            </a:r>
            <a:r>
              <a:rPr lang="es-MX" b="1" dirty="0">
                <a:solidFill>
                  <a:prstClr val="black"/>
                </a:solidFill>
                <a:latin typeface="Infra"/>
              </a:rPr>
              <a:t>justicia climática</a:t>
            </a:r>
            <a:r>
              <a:rPr lang="es-MX" dirty="0">
                <a:solidFill>
                  <a:prstClr val="black"/>
                </a:solidFill>
                <a:latin typeface="Infra"/>
              </a:rPr>
              <a:t> </a:t>
            </a:r>
          </a:p>
          <a:p>
            <a:pPr marL="742950" lvl="1" indent="-285750" algn="just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es-MX" dirty="0">
                <a:solidFill>
                  <a:prstClr val="black"/>
                </a:solidFill>
                <a:latin typeface="Infra"/>
              </a:rPr>
              <a:t>están basadas en </a:t>
            </a:r>
            <a:r>
              <a:rPr lang="es-MX" b="1" dirty="0">
                <a:solidFill>
                  <a:prstClr val="black"/>
                </a:solidFill>
                <a:latin typeface="Infra"/>
              </a:rPr>
              <a:t>derechos</a:t>
            </a:r>
            <a:r>
              <a:rPr lang="es-MX" dirty="0">
                <a:solidFill>
                  <a:prstClr val="black"/>
                </a:solidFill>
                <a:latin typeface="Infra"/>
              </a:rPr>
              <a:t>, </a:t>
            </a:r>
            <a:r>
              <a:rPr lang="es-MX" b="1" dirty="0">
                <a:solidFill>
                  <a:prstClr val="black"/>
                </a:solidFill>
                <a:latin typeface="Infra"/>
              </a:rPr>
              <a:t>justicia social </a:t>
            </a:r>
            <a:r>
              <a:rPr lang="es-MX" dirty="0">
                <a:solidFill>
                  <a:prstClr val="black"/>
                </a:solidFill>
                <a:latin typeface="Infra"/>
              </a:rPr>
              <a:t>e </a:t>
            </a:r>
            <a:r>
              <a:rPr lang="es-MX" b="1" dirty="0">
                <a:solidFill>
                  <a:prstClr val="black"/>
                </a:solidFill>
                <a:latin typeface="Infra"/>
              </a:rPr>
              <a:t>inclusión</a:t>
            </a:r>
            <a:r>
              <a:rPr lang="es-MX" dirty="0">
                <a:solidFill>
                  <a:prstClr val="black"/>
                </a:solidFill>
                <a:latin typeface="Infra"/>
              </a:rPr>
              <a:t> </a:t>
            </a:r>
          </a:p>
          <a:p>
            <a:pPr lvl="1" algn="just">
              <a:spcBef>
                <a:spcPts val="600"/>
              </a:spcBef>
              <a:defRPr/>
            </a:pPr>
            <a:r>
              <a:rPr lang="es-MX" dirty="0">
                <a:solidFill>
                  <a:prstClr val="black"/>
                </a:solidFill>
                <a:latin typeface="Infra"/>
              </a:rPr>
              <a:t>Pues llevan a resultados más sostenibles, reducen los </a:t>
            </a:r>
            <a:r>
              <a:rPr lang="es-MX" dirty="0" err="1">
                <a:solidFill>
                  <a:prstClr val="black"/>
                </a:solidFill>
                <a:latin typeface="Infra"/>
              </a:rPr>
              <a:t>trade-offs</a:t>
            </a:r>
            <a:r>
              <a:rPr lang="es-MX" dirty="0">
                <a:solidFill>
                  <a:prstClr val="black"/>
                </a:solidFill>
                <a:latin typeface="Infra"/>
              </a:rPr>
              <a:t>, promueven el cambio transformativo y avanzan el desarrollo de la resiliencia climática. 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s-MX" dirty="0">
                <a:solidFill>
                  <a:prstClr val="black"/>
                </a:solidFill>
                <a:latin typeface="Infra"/>
              </a:rPr>
              <a:t>Las </a:t>
            </a:r>
            <a:r>
              <a:rPr lang="es-MX" b="1" dirty="0">
                <a:solidFill>
                  <a:prstClr val="black"/>
                </a:solidFill>
                <a:latin typeface="Infra"/>
              </a:rPr>
              <a:t>regiones</a:t>
            </a:r>
            <a:r>
              <a:rPr lang="es-MX" dirty="0">
                <a:solidFill>
                  <a:prstClr val="black"/>
                </a:solidFill>
                <a:latin typeface="Infra"/>
              </a:rPr>
              <a:t> y las </a:t>
            </a:r>
            <a:r>
              <a:rPr lang="es-MX" b="1" dirty="0">
                <a:solidFill>
                  <a:prstClr val="black"/>
                </a:solidFill>
                <a:latin typeface="Infra"/>
              </a:rPr>
              <a:t>personas</a:t>
            </a:r>
            <a:r>
              <a:rPr lang="es-MX" dirty="0">
                <a:solidFill>
                  <a:prstClr val="black"/>
                </a:solidFill>
                <a:latin typeface="Infra"/>
              </a:rPr>
              <a:t> con restricciones en el desarrollo son altamente </a:t>
            </a:r>
            <a:r>
              <a:rPr lang="es-MX" b="1" dirty="0">
                <a:solidFill>
                  <a:prstClr val="black"/>
                </a:solidFill>
                <a:latin typeface="Infra"/>
              </a:rPr>
              <a:t>vulnerables</a:t>
            </a:r>
            <a:r>
              <a:rPr lang="es-MX" dirty="0">
                <a:solidFill>
                  <a:prstClr val="black"/>
                </a:solidFill>
                <a:latin typeface="Infra"/>
              </a:rPr>
              <a:t> a los riesgos de cambio climático. </a:t>
            </a:r>
          </a:p>
          <a:p>
            <a:pPr marL="742950" lvl="1" indent="-285750" algn="just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es-MX" dirty="0">
                <a:solidFill>
                  <a:prstClr val="black"/>
                </a:solidFill>
                <a:latin typeface="Infra"/>
              </a:rPr>
              <a:t>Se recomiendan </a:t>
            </a:r>
            <a:r>
              <a:rPr lang="es-MX" b="1" dirty="0">
                <a:solidFill>
                  <a:prstClr val="black"/>
                </a:solidFill>
                <a:latin typeface="Infra"/>
              </a:rPr>
              <a:t>políticas redistributivas </a:t>
            </a:r>
            <a:r>
              <a:rPr lang="es-MX" dirty="0">
                <a:solidFill>
                  <a:prstClr val="black"/>
                </a:solidFill>
                <a:latin typeface="Infra"/>
              </a:rPr>
              <a:t>entre sectores y regiones que protegen a la población más vulnerable.</a:t>
            </a:r>
          </a:p>
          <a:p>
            <a:pPr marL="742950" lvl="1" indent="-285750" algn="just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es-MX" dirty="0">
                <a:solidFill>
                  <a:prstClr val="black"/>
                </a:solidFill>
                <a:latin typeface="Infra"/>
              </a:rPr>
              <a:t>Existen </a:t>
            </a:r>
            <a:r>
              <a:rPr lang="es-MX" b="1" dirty="0">
                <a:solidFill>
                  <a:prstClr val="black"/>
                </a:solidFill>
                <a:latin typeface="Infra"/>
              </a:rPr>
              <a:t>beneficios</a:t>
            </a:r>
            <a:r>
              <a:rPr lang="es-MX" dirty="0">
                <a:solidFill>
                  <a:prstClr val="black"/>
                </a:solidFill>
                <a:latin typeface="Infra"/>
              </a:rPr>
              <a:t> del acceso a educación, alimentación, combate a la pobreza, igualdad de género y energía. </a:t>
            </a:r>
          </a:p>
          <a:p>
            <a:pPr marL="742950" lvl="1" indent="-285750" algn="just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es-MX" dirty="0">
                <a:solidFill>
                  <a:prstClr val="black"/>
                </a:solidFill>
                <a:latin typeface="Infra"/>
              </a:rPr>
              <a:t>Se necesita una </a:t>
            </a:r>
            <a:r>
              <a:rPr lang="es-MX" b="1" dirty="0">
                <a:solidFill>
                  <a:prstClr val="black"/>
                </a:solidFill>
                <a:latin typeface="Infra"/>
              </a:rPr>
              <a:t>participación significativa </a:t>
            </a:r>
            <a:r>
              <a:rPr lang="es-MX" dirty="0">
                <a:solidFill>
                  <a:prstClr val="black"/>
                </a:solidFill>
                <a:latin typeface="Infra"/>
              </a:rPr>
              <a:t>y </a:t>
            </a:r>
            <a:r>
              <a:rPr lang="es-MX" b="1" dirty="0">
                <a:solidFill>
                  <a:prstClr val="black"/>
                </a:solidFill>
                <a:latin typeface="Infra"/>
              </a:rPr>
              <a:t>planeación incluyente </a:t>
            </a:r>
            <a:r>
              <a:rPr lang="es-MX" dirty="0">
                <a:solidFill>
                  <a:prstClr val="black"/>
                </a:solidFill>
                <a:latin typeface="Infra"/>
              </a:rPr>
              <a:t>informada por valores culturales, locales, originarios y también por conocimiento científico para atender los rezagos en adaptación y la mala adaptación.  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EA21B5F-72C2-DF78-E06A-B1C04A537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49" y="159262"/>
            <a:ext cx="2172714" cy="560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17C95E8C-84E2-D3D2-FF76-F14C9BBAC23C}"/>
              </a:ext>
            </a:extLst>
          </p:cNvPr>
          <p:cNvSpPr txBox="1">
            <a:spLocks/>
          </p:cNvSpPr>
          <p:nvPr/>
        </p:nvSpPr>
        <p:spPr>
          <a:xfrm>
            <a:off x="-85339" y="410276"/>
            <a:ext cx="12014741" cy="5652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s-MX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000" b="1" spc="-2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Ante esta compleja y adversa perspectiva, ¿qué se puede hacer? </a:t>
            </a:r>
          </a:p>
        </p:txBody>
      </p:sp>
    </p:spTree>
    <p:extLst>
      <p:ext uri="{BB962C8B-B14F-4D97-AF65-F5344CB8AC3E}">
        <p14:creationId xmlns:p14="http://schemas.microsoft.com/office/powerpoint/2010/main" val="39092567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E2C7CD4D-2611-9B3D-9A3C-474B2E75EB3E}"/>
              </a:ext>
            </a:extLst>
          </p:cNvPr>
          <p:cNvSpPr txBox="1"/>
          <p:nvPr/>
        </p:nvSpPr>
        <p:spPr>
          <a:xfrm>
            <a:off x="290377" y="1528479"/>
            <a:ext cx="11547753" cy="38010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s-MX" dirty="0">
                <a:solidFill>
                  <a:prstClr val="black"/>
                </a:solidFill>
                <a:latin typeface="Infra"/>
              </a:rPr>
              <a:t>Se necesitan </a:t>
            </a:r>
            <a:r>
              <a:rPr lang="es-MX" b="1" dirty="0">
                <a:solidFill>
                  <a:prstClr val="black"/>
                </a:solidFill>
                <a:latin typeface="Infra"/>
              </a:rPr>
              <a:t>transiciones rápidas y ambiciosas </a:t>
            </a:r>
            <a:r>
              <a:rPr lang="es-MX" dirty="0">
                <a:solidFill>
                  <a:prstClr val="black"/>
                </a:solidFill>
                <a:latin typeface="Infra"/>
              </a:rPr>
              <a:t>en </a:t>
            </a:r>
            <a:r>
              <a:rPr lang="es-MX" b="1" dirty="0">
                <a:solidFill>
                  <a:prstClr val="black"/>
                </a:solidFill>
                <a:latin typeface="Infra"/>
              </a:rPr>
              <a:t>todos</a:t>
            </a:r>
            <a:r>
              <a:rPr lang="es-MX" dirty="0">
                <a:solidFill>
                  <a:prstClr val="black"/>
                </a:solidFill>
                <a:latin typeface="Infra"/>
              </a:rPr>
              <a:t> los </a:t>
            </a:r>
            <a:r>
              <a:rPr lang="es-MX" b="1" dirty="0">
                <a:solidFill>
                  <a:prstClr val="black"/>
                </a:solidFill>
                <a:latin typeface="Infra"/>
              </a:rPr>
              <a:t>sectores</a:t>
            </a:r>
            <a:r>
              <a:rPr lang="es-MX" dirty="0">
                <a:solidFill>
                  <a:prstClr val="black"/>
                </a:solidFill>
                <a:latin typeface="Infra"/>
              </a:rPr>
              <a:t> en y </a:t>
            </a:r>
            <a:r>
              <a:rPr lang="es-MX" b="1" dirty="0">
                <a:solidFill>
                  <a:prstClr val="black"/>
                </a:solidFill>
                <a:latin typeface="Infra"/>
              </a:rPr>
              <a:t>todos</a:t>
            </a:r>
            <a:r>
              <a:rPr lang="es-MX" dirty="0">
                <a:solidFill>
                  <a:prstClr val="black"/>
                </a:solidFill>
                <a:latin typeface="Infra"/>
              </a:rPr>
              <a:t> los </a:t>
            </a:r>
            <a:r>
              <a:rPr lang="es-MX" b="1" dirty="0">
                <a:solidFill>
                  <a:prstClr val="black"/>
                </a:solidFill>
                <a:latin typeface="Infra"/>
              </a:rPr>
              <a:t>sistemas</a:t>
            </a:r>
            <a:r>
              <a:rPr lang="es-MX" dirty="0">
                <a:solidFill>
                  <a:prstClr val="black"/>
                </a:solidFill>
                <a:latin typeface="Infra"/>
              </a:rPr>
              <a:t> para lograr reducciones en emisiones con las que se pueda asegurar un futuro sostenible para todos. 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s-MX" dirty="0">
                <a:solidFill>
                  <a:prstClr val="black"/>
                </a:solidFill>
                <a:latin typeface="Infra"/>
              </a:rPr>
              <a:t>Estas transiciones involucran una </a:t>
            </a:r>
            <a:r>
              <a:rPr lang="es-MX" b="1" dirty="0">
                <a:solidFill>
                  <a:prstClr val="black"/>
                </a:solidFill>
                <a:latin typeface="Infra"/>
              </a:rPr>
              <a:t>escalada importante del portafolio de opciones </a:t>
            </a:r>
            <a:r>
              <a:rPr lang="es-MX" dirty="0">
                <a:solidFill>
                  <a:prstClr val="black"/>
                </a:solidFill>
                <a:latin typeface="Infra"/>
              </a:rPr>
              <a:t>de mitigación y adaptación. 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s-MX" dirty="0">
                <a:solidFill>
                  <a:prstClr val="black"/>
                </a:solidFill>
                <a:latin typeface="Infra"/>
              </a:rPr>
              <a:t>Ya existen opciones de mitigación y adaptación que son </a:t>
            </a:r>
            <a:r>
              <a:rPr lang="es-MX" b="1" dirty="0">
                <a:solidFill>
                  <a:prstClr val="black"/>
                </a:solidFill>
                <a:latin typeface="Infra"/>
              </a:rPr>
              <a:t>factibles, efectivas y de bajo costo </a:t>
            </a:r>
            <a:r>
              <a:rPr lang="es-MX" dirty="0">
                <a:solidFill>
                  <a:prstClr val="black"/>
                </a:solidFill>
                <a:latin typeface="Infra"/>
              </a:rPr>
              <a:t>con algunas diferencias entre sistemas y regiones. </a:t>
            </a:r>
          </a:p>
          <a:p>
            <a:pPr marL="742950" lvl="1" indent="-285750" algn="just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es-MX" dirty="0">
                <a:solidFill>
                  <a:prstClr val="black"/>
                </a:solidFill>
                <a:latin typeface="Infra"/>
              </a:rPr>
              <a:t>Las alternativas de mitigación que cuestan </a:t>
            </a:r>
            <a:r>
              <a:rPr lang="es-MX" b="1" dirty="0">
                <a:solidFill>
                  <a:prstClr val="black"/>
                </a:solidFill>
                <a:latin typeface="Infra"/>
              </a:rPr>
              <a:t>100 dólares por tCO</a:t>
            </a:r>
            <a:r>
              <a:rPr lang="es-MX" b="1" baseline="-25000" dirty="0">
                <a:solidFill>
                  <a:prstClr val="black"/>
                </a:solidFill>
                <a:latin typeface="Infra"/>
              </a:rPr>
              <a:t>2</a:t>
            </a:r>
            <a:r>
              <a:rPr lang="es-MX" b="1" dirty="0">
                <a:solidFill>
                  <a:prstClr val="black"/>
                </a:solidFill>
                <a:latin typeface="Infra"/>
              </a:rPr>
              <a:t> equivalente o menos</a:t>
            </a:r>
            <a:r>
              <a:rPr lang="es-MX" dirty="0">
                <a:solidFill>
                  <a:prstClr val="black"/>
                </a:solidFill>
                <a:latin typeface="Infra"/>
              </a:rPr>
              <a:t>  podrían reducir las emisiones para el 2030 a la mitad del nivel de 2019 (más de la mitad del potencial vendría de aquellas opciones que cuestan menos de 20 dólares por tCO</a:t>
            </a:r>
            <a:r>
              <a:rPr lang="es-MX" baseline="-25000" dirty="0">
                <a:solidFill>
                  <a:prstClr val="black"/>
                </a:solidFill>
                <a:latin typeface="Infra"/>
              </a:rPr>
              <a:t>2</a:t>
            </a:r>
            <a:r>
              <a:rPr lang="es-MX" dirty="0">
                <a:solidFill>
                  <a:prstClr val="black"/>
                </a:solidFill>
                <a:latin typeface="Infra"/>
              </a:rPr>
              <a:t> </a:t>
            </a:r>
            <a:r>
              <a:rPr lang="es-MX" dirty="0" err="1">
                <a:solidFill>
                  <a:prstClr val="black"/>
                </a:solidFill>
                <a:latin typeface="Infra"/>
              </a:rPr>
              <a:t>eq</a:t>
            </a:r>
            <a:r>
              <a:rPr lang="es-MX" dirty="0">
                <a:solidFill>
                  <a:prstClr val="black"/>
                </a:solidFill>
                <a:latin typeface="Infra"/>
              </a:rPr>
              <a:t>. 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s-MX" dirty="0">
                <a:solidFill>
                  <a:prstClr val="black"/>
                </a:solidFill>
                <a:latin typeface="Infra"/>
              </a:rPr>
              <a:t>Las iniciativas inducidas por la demanda y una nueva proveeduría de servicios pueden reducir las emisiones globales  de GEI del </a:t>
            </a:r>
            <a:r>
              <a:rPr lang="es-MX" b="1" dirty="0">
                <a:solidFill>
                  <a:prstClr val="black"/>
                </a:solidFill>
                <a:latin typeface="Infra"/>
              </a:rPr>
              <a:t>40 al 70% </a:t>
            </a:r>
            <a:r>
              <a:rPr lang="es-MX" dirty="0">
                <a:solidFill>
                  <a:prstClr val="black"/>
                </a:solidFill>
                <a:latin typeface="Infra"/>
              </a:rPr>
              <a:t>hacia 2050, en comparación con escenarios base. 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endParaRPr lang="es-MX" dirty="0">
              <a:solidFill>
                <a:prstClr val="black"/>
              </a:solidFill>
              <a:latin typeface="Infra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3C89F21-AF6A-B83E-756E-6998DD0E57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49" y="159262"/>
            <a:ext cx="2172714" cy="560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BCE62F6C-DB2C-2FDA-EE7F-7301F21D728C}"/>
              </a:ext>
            </a:extLst>
          </p:cNvPr>
          <p:cNvSpPr txBox="1">
            <a:spLocks/>
          </p:cNvSpPr>
          <p:nvPr/>
        </p:nvSpPr>
        <p:spPr>
          <a:xfrm>
            <a:off x="-85339" y="410276"/>
            <a:ext cx="12014741" cy="5652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s-MX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000" b="1" spc="-2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Ante esta compleja y adversa perspectiva, ¿qué se puede hacer? </a:t>
            </a:r>
          </a:p>
        </p:txBody>
      </p:sp>
    </p:spTree>
    <p:extLst>
      <p:ext uri="{BB962C8B-B14F-4D97-AF65-F5344CB8AC3E}">
        <p14:creationId xmlns:p14="http://schemas.microsoft.com/office/powerpoint/2010/main" val="3966394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upo 32">
            <a:extLst>
              <a:ext uri="{FF2B5EF4-FFF2-40B4-BE49-F238E27FC236}">
                <a16:creationId xmlns:a16="http://schemas.microsoft.com/office/drawing/2014/main" id="{B9BD4433-59F4-4119-898D-88ED44B2516D}"/>
              </a:ext>
            </a:extLst>
          </p:cNvPr>
          <p:cNvGrpSpPr/>
          <p:nvPr/>
        </p:nvGrpSpPr>
        <p:grpSpPr>
          <a:xfrm>
            <a:off x="5739487" y="6245084"/>
            <a:ext cx="1850389" cy="208280"/>
            <a:chOff x="-1" y="38019"/>
            <a:chExt cx="1850546" cy="210266"/>
          </a:xfrm>
        </p:grpSpPr>
        <p:pic>
          <p:nvPicPr>
            <p:cNvPr id="34" name="Imagen 33">
              <a:extLst>
                <a:ext uri="{FF2B5EF4-FFF2-40B4-BE49-F238E27FC236}">
                  <a16:creationId xmlns:a16="http://schemas.microsoft.com/office/drawing/2014/main" id="{D5C7862A-836C-4F22-8540-7CA0E06196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" r="53917" b="-8444"/>
            <a:stretch/>
          </p:blipFill>
          <p:spPr bwMode="auto">
            <a:xfrm>
              <a:off x="-1" y="38019"/>
              <a:ext cx="649589" cy="2102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" name="Imagen 34">
              <a:extLst>
                <a:ext uri="{FF2B5EF4-FFF2-40B4-BE49-F238E27FC236}">
                  <a16:creationId xmlns:a16="http://schemas.microsoft.com/office/drawing/2014/main" id="{9D099E33-221D-4252-9319-C6042CC292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303"/>
            <a:stretch/>
          </p:blipFill>
          <p:spPr bwMode="auto">
            <a:xfrm>
              <a:off x="649588" y="52117"/>
              <a:ext cx="1200957" cy="18139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" name="Imagen 5">
            <a:extLst>
              <a:ext uri="{FF2B5EF4-FFF2-40B4-BE49-F238E27FC236}">
                <a16:creationId xmlns:a16="http://schemas.microsoft.com/office/drawing/2014/main" id="{7E93C66B-A351-208A-54BE-84375681C9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305" y="1343824"/>
            <a:ext cx="9638249" cy="440910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2649C2A-DFE7-E1CD-2560-2EA90CD6B7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3387" y="5902184"/>
            <a:ext cx="6172200" cy="6858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CCE0F338-6F2F-11AB-F4C9-36164D900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49" y="159262"/>
            <a:ext cx="2172714" cy="560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4652E7E4-33B8-6B45-57FE-06D87F6CDBD0}"/>
              </a:ext>
            </a:extLst>
          </p:cNvPr>
          <p:cNvSpPr txBox="1">
            <a:spLocks/>
          </p:cNvSpPr>
          <p:nvPr/>
        </p:nvSpPr>
        <p:spPr>
          <a:xfrm>
            <a:off x="-85339" y="410276"/>
            <a:ext cx="12014741" cy="5652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s-MX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000" b="1" spc="-2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Existen múltiples  oportunidades para escalar las acciones climáticas </a:t>
            </a:r>
          </a:p>
        </p:txBody>
      </p:sp>
    </p:spTree>
    <p:extLst>
      <p:ext uri="{BB962C8B-B14F-4D97-AF65-F5344CB8AC3E}">
        <p14:creationId xmlns:p14="http://schemas.microsoft.com/office/powerpoint/2010/main" val="2870302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upo 32">
            <a:extLst>
              <a:ext uri="{FF2B5EF4-FFF2-40B4-BE49-F238E27FC236}">
                <a16:creationId xmlns:a16="http://schemas.microsoft.com/office/drawing/2014/main" id="{B9BD4433-59F4-4119-898D-88ED44B2516D}"/>
              </a:ext>
            </a:extLst>
          </p:cNvPr>
          <p:cNvGrpSpPr/>
          <p:nvPr/>
        </p:nvGrpSpPr>
        <p:grpSpPr>
          <a:xfrm>
            <a:off x="5739487" y="6245084"/>
            <a:ext cx="1850389" cy="208280"/>
            <a:chOff x="-1" y="38019"/>
            <a:chExt cx="1850546" cy="210266"/>
          </a:xfrm>
        </p:grpSpPr>
        <p:pic>
          <p:nvPicPr>
            <p:cNvPr id="34" name="Imagen 33">
              <a:extLst>
                <a:ext uri="{FF2B5EF4-FFF2-40B4-BE49-F238E27FC236}">
                  <a16:creationId xmlns:a16="http://schemas.microsoft.com/office/drawing/2014/main" id="{D5C7862A-836C-4F22-8540-7CA0E06196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" r="53917" b="-8444"/>
            <a:stretch/>
          </p:blipFill>
          <p:spPr bwMode="auto">
            <a:xfrm>
              <a:off x="-1" y="38019"/>
              <a:ext cx="649589" cy="2102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" name="Imagen 34">
              <a:extLst>
                <a:ext uri="{FF2B5EF4-FFF2-40B4-BE49-F238E27FC236}">
                  <a16:creationId xmlns:a16="http://schemas.microsoft.com/office/drawing/2014/main" id="{9D099E33-221D-4252-9319-C6042CC292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303"/>
            <a:stretch/>
          </p:blipFill>
          <p:spPr bwMode="auto">
            <a:xfrm>
              <a:off x="649588" y="52117"/>
              <a:ext cx="1200957" cy="18139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" name="Imagen 7">
            <a:extLst>
              <a:ext uri="{FF2B5EF4-FFF2-40B4-BE49-F238E27FC236}">
                <a16:creationId xmlns:a16="http://schemas.microsoft.com/office/drawing/2014/main" id="{47D8FAEB-F63E-3722-9245-AB9037B21E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650" y="1846760"/>
            <a:ext cx="9175833" cy="487932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109D9F0-5333-DAAC-D0F3-EC9B6C78B9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95663" y="1327915"/>
            <a:ext cx="7781424" cy="581025"/>
          </a:xfrm>
          <a:prstGeom prst="rect">
            <a:avLst/>
          </a:prstGeom>
        </p:spPr>
      </p:pic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38557B9-7DEA-2FD8-860A-84CF2704A05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2BBD425-E17E-3654-3E25-46A66C0401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49" y="159262"/>
            <a:ext cx="2172714" cy="560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C28796E1-2204-D99B-57AC-5D4EAF0DC10C}"/>
              </a:ext>
            </a:extLst>
          </p:cNvPr>
          <p:cNvSpPr txBox="1">
            <a:spLocks/>
          </p:cNvSpPr>
          <p:nvPr/>
        </p:nvSpPr>
        <p:spPr>
          <a:xfrm>
            <a:off x="-85339" y="410276"/>
            <a:ext cx="12014741" cy="5652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s-MX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000" b="1" spc="-2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Existen múltiples  oportunidades para escalar las acciones climáticas </a:t>
            </a:r>
          </a:p>
        </p:txBody>
      </p:sp>
    </p:spTree>
    <p:extLst>
      <p:ext uri="{BB962C8B-B14F-4D97-AF65-F5344CB8AC3E}">
        <p14:creationId xmlns:p14="http://schemas.microsoft.com/office/powerpoint/2010/main" val="37518943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E2C7CD4D-2611-9B3D-9A3C-474B2E75EB3E}"/>
              </a:ext>
            </a:extLst>
          </p:cNvPr>
          <p:cNvSpPr txBox="1"/>
          <p:nvPr/>
        </p:nvSpPr>
        <p:spPr>
          <a:xfrm>
            <a:off x="322123" y="1380967"/>
            <a:ext cx="11547753" cy="50629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s-MX" dirty="0">
                <a:solidFill>
                  <a:prstClr val="black"/>
                </a:solidFill>
                <a:latin typeface="Infra"/>
              </a:rPr>
              <a:t>Las reducciones rápidas y profundas de emisiones GEI requieren </a:t>
            </a:r>
            <a:r>
              <a:rPr lang="es-MX" b="1" dirty="0">
                <a:solidFill>
                  <a:prstClr val="black"/>
                </a:solidFill>
                <a:latin typeface="Infra"/>
              </a:rPr>
              <a:t>transiciones mayores</a:t>
            </a:r>
            <a:r>
              <a:rPr lang="es-MX" dirty="0">
                <a:solidFill>
                  <a:prstClr val="black"/>
                </a:solidFill>
                <a:latin typeface="Infra"/>
              </a:rPr>
              <a:t> del sistema de energía. Los sistemas </a:t>
            </a:r>
            <a:r>
              <a:rPr lang="es-MX" i="1" dirty="0">
                <a:solidFill>
                  <a:prstClr val="black"/>
                </a:solidFill>
                <a:latin typeface="Infra"/>
              </a:rPr>
              <a:t>Net Zero </a:t>
            </a:r>
            <a:r>
              <a:rPr lang="es-MX" dirty="0">
                <a:solidFill>
                  <a:prstClr val="black"/>
                </a:solidFill>
                <a:latin typeface="Infra"/>
              </a:rPr>
              <a:t>de CO</a:t>
            </a:r>
            <a:r>
              <a:rPr lang="es-MX" baseline="-25000" dirty="0">
                <a:solidFill>
                  <a:prstClr val="black"/>
                </a:solidFill>
                <a:latin typeface="Infra"/>
              </a:rPr>
              <a:t>2</a:t>
            </a:r>
            <a:r>
              <a:rPr lang="es-MX" dirty="0">
                <a:solidFill>
                  <a:prstClr val="black"/>
                </a:solidFill>
                <a:latin typeface="Infra"/>
              </a:rPr>
              <a:t> en energía requieren:</a:t>
            </a:r>
          </a:p>
          <a:p>
            <a:pPr marL="742950" lvl="1" indent="-285750" algn="just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es-MX" dirty="0">
                <a:solidFill>
                  <a:prstClr val="black"/>
                </a:solidFill>
                <a:latin typeface="Infra"/>
              </a:rPr>
              <a:t> Una reducción sustancial del uso de </a:t>
            </a:r>
            <a:r>
              <a:rPr lang="es-MX" b="1" dirty="0">
                <a:solidFill>
                  <a:prstClr val="black"/>
                </a:solidFill>
                <a:latin typeface="Infra"/>
              </a:rPr>
              <a:t>combustibles fósiles, </a:t>
            </a:r>
            <a:r>
              <a:rPr lang="es-MX" dirty="0">
                <a:solidFill>
                  <a:prstClr val="black"/>
                </a:solidFill>
                <a:latin typeface="Infra"/>
              </a:rPr>
              <a:t>un uso mínimo de combustibles fósiles sin abatimiento, promover la </a:t>
            </a:r>
            <a:r>
              <a:rPr lang="es-MX" b="1" dirty="0">
                <a:solidFill>
                  <a:prstClr val="black"/>
                </a:solidFill>
                <a:latin typeface="Infra"/>
              </a:rPr>
              <a:t>captura y almacenamiento </a:t>
            </a:r>
            <a:r>
              <a:rPr lang="es-MX" dirty="0">
                <a:solidFill>
                  <a:prstClr val="black"/>
                </a:solidFill>
                <a:latin typeface="Infra"/>
              </a:rPr>
              <a:t>(CCS) en la mayoría de los sistemas fósiles, </a:t>
            </a:r>
            <a:r>
              <a:rPr lang="es-MX" b="1" dirty="0">
                <a:solidFill>
                  <a:prstClr val="black"/>
                </a:solidFill>
                <a:latin typeface="Infra"/>
              </a:rPr>
              <a:t>sistemas eléctricos </a:t>
            </a:r>
            <a:r>
              <a:rPr lang="es-MX" dirty="0">
                <a:solidFill>
                  <a:prstClr val="black"/>
                </a:solidFill>
                <a:latin typeface="Infra"/>
              </a:rPr>
              <a:t>que no generan CO</a:t>
            </a:r>
            <a:r>
              <a:rPr lang="es-MX" baseline="-25000" dirty="0">
                <a:solidFill>
                  <a:prstClr val="black"/>
                </a:solidFill>
                <a:latin typeface="Infra"/>
              </a:rPr>
              <a:t>2</a:t>
            </a:r>
            <a:r>
              <a:rPr lang="es-MX" dirty="0">
                <a:solidFill>
                  <a:prstClr val="black"/>
                </a:solidFill>
                <a:latin typeface="Infra"/>
              </a:rPr>
              <a:t> neto, </a:t>
            </a:r>
            <a:r>
              <a:rPr lang="es-MX" b="1" dirty="0">
                <a:solidFill>
                  <a:prstClr val="black"/>
                </a:solidFill>
                <a:latin typeface="Infra"/>
              </a:rPr>
              <a:t>electrificación</a:t>
            </a:r>
            <a:r>
              <a:rPr lang="es-MX" dirty="0">
                <a:solidFill>
                  <a:prstClr val="black"/>
                </a:solidFill>
                <a:latin typeface="Infra"/>
              </a:rPr>
              <a:t> generalizada, energía alternativa cuando se necesite, conservación y eficiencia, mayor integración en el sistema. </a:t>
            </a:r>
          </a:p>
          <a:p>
            <a:pPr marL="742950" lvl="1" indent="-285750" algn="just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es-MX" dirty="0">
                <a:solidFill>
                  <a:prstClr val="black"/>
                </a:solidFill>
                <a:latin typeface="Infra"/>
              </a:rPr>
              <a:t>Grandes contribuciones a la reducción de emisiones pueden venir de opciones que cuestan menos de </a:t>
            </a:r>
            <a:r>
              <a:rPr lang="es-MX" b="1" dirty="0">
                <a:solidFill>
                  <a:prstClr val="black"/>
                </a:solidFill>
                <a:latin typeface="Infra"/>
              </a:rPr>
              <a:t>20 dólares por tCO</a:t>
            </a:r>
            <a:r>
              <a:rPr lang="es-MX" b="1" baseline="-25000" dirty="0">
                <a:solidFill>
                  <a:prstClr val="black"/>
                </a:solidFill>
                <a:latin typeface="Infra"/>
              </a:rPr>
              <a:t>2</a:t>
            </a:r>
            <a:r>
              <a:rPr lang="es-MX" b="1" dirty="0">
                <a:solidFill>
                  <a:prstClr val="black"/>
                </a:solidFill>
                <a:latin typeface="Infra"/>
              </a:rPr>
              <a:t> </a:t>
            </a:r>
            <a:r>
              <a:rPr lang="es-MX" b="1" dirty="0" err="1">
                <a:solidFill>
                  <a:prstClr val="black"/>
                </a:solidFill>
                <a:latin typeface="Infra"/>
              </a:rPr>
              <a:t>eq</a:t>
            </a:r>
            <a:r>
              <a:rPr lang="es-MX" dirty="0">
                <a:solidFill>
                  <a:prstClr val="black"/>
                </a:solidFill>
                <a:latin typeface="Infra"/>
              </a:rPr>
              <a:t>, incluyendo energía solar y eólica, mejoras en eficiencia y reducciones de metano (de la minería, petróleo y gas, y residuos). </a:t>
            </a:r>
          </a:p>
          <a:p>
            <a:pPr marL="742950" lvl="1" indent="-285750" algn="just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es-MX" dirty="0">
                <a:solidFill>
                  <a:prstClr val="black"/>
                </a:solidFill>
                <a:latin typeface="Infra"/>
              </a:rPr>
              <a:t>Muchas de las alternativas son </a:t>
            </a:r>
            <a:r>
              <a:rPr lang="es-MX" b="1" dirty="0">
                <a:solidFill>
                  <a:prstClr val="black"/>
                </a:solidFill>
                <a:latin typeface="Infra"/>
              </a:rPr>
              <a:t>técnicamente viables </a:t>
            </a:r>
            <a:r>
              <a:rPr lang="es-MX" dirty="0">
                <a:solidFill>
                  <a:prstClr val="black"/>
                </a:solidFill>
                <a:latin typeface="Infra"/>
              </a:rPr>
              <a:t>y están respaldadas por el público. </a:t>
            </a:r>
          </a:p>
          <a:p>
            <a:pPr marL="742950" lvl="1" indent="-285750" algn="just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es-MX" dirty="0">
                <a:solidFill>
                  <a:prstClr val="black"/>
                </a:solidFill>
                <a:latin typeface="Infra"/>
              </a:rPr>
              <a:t>Mantener sistemas intensivos puede ser, en muchas regiones y sectores, más caro que transitar. 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s-MX" dirty="0">
                <a:solidFill>
                  <a:prstClr val="black"/>
                </a:solidFill>
                <a:latin typeface="Infra"/>
              </a:rPr>
              <a:t>El cambio climático y los eventos extremos afectarán los sistemas de energía incluyendo la </a:t>
            </a:r>
            <a:r>
              <a:rPr lang="es-MX" b="1" dirty="0">
                <a:solidFill>
                  <a:prstClr val="black"/>
                </a:solidFill>
                <a:latin typeface="Infra"/>
              </a:rPr>
              <a:t>producción hidroeléctrica</a:t>
            </a:r>
            <a:r>
              <a:rPr lang="es-MX" dirty="0">
                <a:solidFill>
                  <a:prstClr val="black"/>
                </a:solidFill>
                <a:latin typeface="Infra"/>
              </a:rPr>
              <a:t>, los rendimientos de </a:t>
            </a:r>
            <a:r>
              <a:rPr lang="es-MX" b="1" dirty="0">
                <a:solidFill>
                  <a:prstClr val="black"/>
                </a:solidFill>
                <a:latin typeface="Infra"/>
              </a:rPr>
              <a:t>bioenergía</a:t>
            </a:r>
            <a:r>
              <a:rPr lang="es-MX" dirty="0">
                <a:solidFill>
                  <a:prstClr val="black"/>
                </a:solidFill>
                <a:latin typeface="Infra"/>
              </a:rPr>
              <a:t>, las </a:t>
            </a:r>
            <a:r>
              <a:rPr lang="es-MX" b="1" dirty="0">
                <a:solidFill>
                  <a:prstClr val="black"/>
                </a:solidFill>
                <a:latin typeface="Infra"/>
              </a:rPr>
              <a:t>eficiencias</a:t>
            </a:r>
            <a:r>
              <a:rPr lang="es-MX" dirty="0">
                <a:solidFill>
                  <a:prstClr val="black"/>
                </a:solidFill>
                <a:latin typeface="Infra"/>
              </a:rPr>
              <a:t> de las </a:t>
            </a:r>
            <a:r>
              <a:rPr lang="es-MX" b="1" dirty="0">
                <a:solidFill>
                  <a:prstClr val="black"/>
                </a:solidFill>
                <a:latin typeface="Infra"/>
              </a:rPr>
              <a:t>plantas térmicas </a:t>
            </a:r>
            <a:r>
              <a:rPr lang="es-MX" dirty="0">
                <a:solidFill>
                  <a:prstClr val="black"/>
                </a:solidFill>
                <a:latin typeface="Infra"/>
              </a:rPr>
              <a:t>y las demandas de calefacción y enfriamiento. </a:t>
            </a:r>
          </a:p>
          <a:p>
            <a:pPr marL="742950" lvl="1" indent="-285750" algn="just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es-MX" dirty="0">
                <a:solidFill>
                  <a:prstClr val="black"/>
                </a:solidFill>
                <a:latin typeface="Infra"/>
              </a:rPr>
              <a:t>La diversificación en la generación, el almacenamiento y las mejoras en eficiencia pueden reducir la vulnerabilidad al cambio climático, especialmente en entornos rurales. 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endParaRPr lang="es-MX" dirty="0">
              <a:solidFill>
                <a:prstClr val="black"/>
              </a:solidFill>
              <a:latin typeface="Infra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629A660-2032-7BF1-4D6E-A99E5C850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49" y="159262"/>
            <a:ext cx="2172714" cy="560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E86097B7-BFCA-D1C7-CDA9-303405BB4134}"/>
              </a:ext>
            </a:extLst>
          </p:cNvPr>
          <p:cNvSpPr txBox="1">
            <a:spLocks/>
          </p:cNvSpPr>
          <p:nvPr/>
        </p:nvSpPr>
        <p:spPr>
          <a:xfrm>
            <a:off x="-85339" y="410276"/>
            <a:ext cx="12014741" cy="5652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s-MX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400" b="1" spc="-2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necesitan transiciones mayores en el sistema de energía </a:t>
            </a:r>
          </a:p>
        </p:txBody>
      </p:sp>
    </p:spTree>
    <p:extLst>
      <p:ext uri="{BB962C8B-B14F-4D97-AF65-F5344CB8AC3E}">
        <p14:creationId xmlns:p14="http://schemas.microsoft.com/office/powerpoint/2010/main" val="12468653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E2C7CD4D-2611-9B3D-9A3C-474B2E75EB3E}"/>
              </a:ext>
            </a:extLst>
          </p:cNvPr>
          <p:cNvSpPr txBox="1"/>
          <p:nvPr/>
        </p:nvSpPr>
        <p:spPr>
          <a:xfrm>
            <a:off x="381650" y="1487299"/>
            <a:ext cx="11547753" cy="53707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s-MX" dirty="0">
                <a:solidFill>
                  <a:prstClr val="black"/>
                </a:solidFill>
                <a:latin typeface="Infra"/>
              </a:rPr>
              <a:t>Hay </a:t>
            </a:r>
            <a:r>
              <a:rPr lang="es-MX" b="1" dirty="0">
                <a:solidFill>
                  <a:prstClr val="black"/>
                </a:solidFill>
                <a:latin typeface="Infra"/>
              </a:rPr>
              <a:t>diversas opciones </a:t>
            </a:r>
            <a:r>
              <a:rPr lang="es-MX" dirty="0">
                <a:solidFill>
                  <a:prstClr val="black"/>
                </a:solidFill>
                <a:latin typeface="Infra"/>
              </a:rPr>
              <a:t>para reducir las emisiones industriales que difieren por tipo de industria. 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s-MX" dirty="0">
                <a:solidFill>
                  <a:prstClr val="black"/>
                </a:solidFill>
                <a:latin typeface="Infra"/>
              </a:rPr>
              <a:t>Reducir las emisiones implica </a:t>
            </a:r>
            <a:r>
              <a:rPr lang="es-MX" b="1" dirty="0">
                <a:solidFill>
                  <a:prstClr val="black"/>
                </a:solidFill>
                <a:latin typeface="Infra"/>
              </a:rPr>
              <a:t>acciones coordinadas</a:t>
            </a:r>
            <a:r>
              <a:rPr lang="es-MX" dirty="0">
                <a:solidFill>
                  <a:prstClr val="black"/>
                </a:solidFill>
                <a:latin typeface="Infra"/>
              </a:rPr>
              <a:t> a lo largo de las cadenas de valor para promover todas las opciones de mitigación incluyendo:</a:t>
            </a:r>
          </a:p>
          <a:p>
            <a:pPr marL="742950" lvl="1" indent="-285750" algn="just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es-MX" dirty="0">
                <a:solidFill>
                  <a:prstClr val="black"/>
                </a:solidFill>
                <a:latin typeface="Infra"/>
              </a:rPr>
              <a:t> la </a:t>
            </a:r>
            <a:r>
              <a:rPr lang="es-MX" b="1" dirty="0">
                <a:solidFill>
                  <a:prstClr val="black"/>
                </a:solidFill>
                <a:latin typeface="Infra"/>
              </a:rPr>
              <a:t>gestión</a:t>
            </a:r>
            <a:r>
              <a:rPr lang="es-MX" dirty="0">
                <a:solidFill>
                  <a:prstClr val="black"/>
                </a:solidFill>
                <a:latin typeface="Infra"/>
              </a:rPr>
              <a:t> de la </a:t>
            </a:r>
            <a:r>
              <a:rPr lang="es-MX" b="1" dirty="0">
                <a:solidFill>
                  <a:prstClr val="black"/>
                </a:solidFill>
                <a:latin typeface="Infra"/>
              </a:rPr>
              <a:t>demanda</a:t>
            </a:r>
          </a:p>
          <a:p>
            <a:pPr marL="742950" lvl="1" indent="-285750" algn="just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es-MX" dirty="0">
                <a:solidFill>
                  <a:prstClr val="black"/>
                </a:solidFill>
                <a:latin typeface="Infra"/>
              </a:rPr>
              <a:t> la </a:t>
            </a:r>
            <a:r>
              <a:rPr lang="es-MX" b="1" dirty="0">
                <a:solidFill>
                  <a:prstClr val="black"/>
                </a:solidFill>
                <a:latin typeface="Infra"/>
              </a:rPr>
              <a:t>eficiencia</a:t>
            </a:r>
            <a:r>
              <a:rPr lang="es-MX" dirty="0">
                <a:solidFill>
                  <a:prstClr val="black"/>
                </a:solidFill>
                <a:latin typeface="Infra"/>
              </a:rPr>
              <a:t> de </a:t>
            </a:r>
            <a:r>
              <a:rPr lang="es-MX" b="1" dirty="0">
                <a:solidFill>
                  <a:prstClr val="black"/>
                </a:solidFill>
                <a:latin typeface="Infra"/>
              </a:rPr>
              <a:t>energía</a:t>
            </a:r>
            <a:r>
              <a:rPr lang="es-MX" dirty="0">
                <a:solidFill>
                  <a:prstClr val="black"/>
                </a:solidFill>
                <a:latin typeface="Infra"/>
              </a:rPr>
              <a:t> y </a:t>
            </a:r>
            <a:r>
              <a:rPr lang="es-MX" b="1" dirty="0">
                <a:solidFill>
                  <a:prstClr val="black"/>
                </a:solidFill>
                <a:latin typeface="Infra"/>
              </a:rPr>
              <a:t>materiales</a:t>
            </a:r>
          </a:p>
          <a:p>
            <a:pPr marL="742950" lvl="1" indent="-285750" algn="just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es-MX" dirty="0">
                <a:solidFill>
                  <a:prstClr val="black"/>
                </a:solidFill>
                <a:latin typeface="Infra"/>
              </a:rPr>
              <a:t> los </a:t>
            </a:r>
            <a:r>
              <a:rPr lang="es-MX" b="1" dirty="0">
                <a:solidFill>
                  <a:prstClr val="black"/>
                </a:solidFill>
                <a:latin typeface="Infra"/>
              </a:rPr>
              <a:t>flujos circulares </a:t>
            </a:r>
            <a:r>
              <a:rPr lang="es-MX" dirty="0">
                <a:solidFill>
                  <a:prstClr val="black"/>
                </a:solidFill>
                <a:latin typeface="Infra"/>
              </a:rPr>
              <a:t>de material</a:t>
            </a:r>
          </a:p>
          <a:p>
            <a:pPr marL="742950" lvl="1" indent="-285750" algn="just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es-MX" dirty="0">
                <a:solidFill>
                  <a:prstClr val="black"/>
                </a:solidFill>
                <a:latin typeface="Infra"/>
              </a:rPr>
              <a:t>la incorporación de </a:t>
            </a:r>
            <a:r>
              <a:rPr lang="es-MX" b="1" dirty="0">
                <a:solidFill>
                  <a:prstClr val="black"/>
                </a:solidFill>
                <a:latin typeface="Infra"/>
              </a:rPr>
              <a:t>tecnologías de abatimiento </a:t>
            </a:r>
          </a:p>
          <a:p>
            <a:pPr marL="742950" lvl="1" indent="-285750" algn="just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es-MX" dirty="0">
                <a:solidFill>
                  <a:prstClr val="black"/>
                </a:solidFill>
                <a:latin typeface="Infra"/>
              </a:rPr>
              <a:t>los </a:t>
            </a:r>
            <a:r>
              <a:rPr lang="es-MX" b="1" dirty="0">
                <a:solidFill>
                  <a:prstClr val="black"/>
                </a:solidFill>
                <a:latin typeface="Infra"/>
              </a:rPr>
              <a:t>cambios transformacionales </a:t>
            </a:r>
            <a:r>
              <a:rPr lang="es-MX" dirty="0">
                <a:solidFill>
                  <a:prstClr val="black"/>
                </a:solidFill>
                <a:latin typeface="Infra"/>
              </a:rPr>
              <a:t>en los procesos de producción. 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s-MX" dirty="0">
                <a:solidFill>
                  <a:prstClr val="black"/>
                </a:solidFill>
                <a:latin typeface="Infra"/>
              </a:rPr>
              <a:t>Las acciones para reducir las emisiones industriales pueden implicar </a:t>
            </a:r>
            <a:r>
              <a:rPr lang="es-MX" b="1" dirty="0">
                <a:solidFill>
                  <a:prstClr val="black"/>
                </a:solidFill>
                <a:latin typeface="Infra"/>
              </a:rPr>
              <a:t>cambiar la locación </a:t>
            </a:r>
            <a:r>
              <a:rPr lang="es-MX" dirty="0">
                <a:solidFill>
                  <a:prstClr val="black"/>
                </a:solidFill>
                <a:latin typeface="Infra"/>
              </a:rPr>
              <a:t>de algunas industrias intensivas en emisiones y la organización de cadenas de valor, con efectos distributivos en el empleo y la estructura económica. 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s-MX" dirty="0">
                <a:solidFill>
                  <a:prstClr val="black"/>
                </a:solidFill>
                <a:latin typeface="Infra"/>
              </a:rPr>
              <a:t>Muchos </a:t>
            </a:r>
            <a:r>
              <a:rPr lang="es-MX" b="1" dirty="0">
                <a:solidFill>
                  <a:prstClr val="black"/>
                </a:solidFill>
                <a:latin typeface="Infra"/>
              </a:rPr>
              <a:t>sectores</a:t>
            </a:r>
            <a:r>
              <a:rPr lang="es-MX" dirty="0">
                <a:solidFill>
                  <a:prstClr val="black"/>
                </a:solidFill>
                <a:latin typeface="Infra"/>
              </a:rPr>
              <a:t> industriales y de servicios van a estar </a:t>
            </a:r>
            <a:r>
              <a:rPr lang="es-MX" b="1" dirty="0">
                <a:solidFill>
                  <a:prstClr val="black"/>
                </a:solidFill>
                <a:latin typeface="Infra"/>
              </a:rPr>
              <a:t>afectados</a:t>
            </a:r>
            <a:r>
              <a:rPr lang="es-MX" dirty="0">
                <a:solidFill>
                  <a:prstClr val="black"/>
                </a:solidFill>
                <a:latin typeface="Infra"/>
              </a:rPr>
              <a:t> por el cambio climático a través de las </a:t>
            </a:r>
            <a:r>
              <a:rPr lang="es-MX" b="1" dirty="0">
                <a:solidFill>
                  <a:prstClr val="black"/>
                </a:solidFill>
                <a:latin typeface="Infra"/>
              </a:rPr>
              <a:t>disrupciones de proveeduría </a:t>
            </a:r>
            <a:r>
              <a:rPr lang="es-MX" dirty="0">
                <a:solidFill>
                  <a:prstClr val="black"/>
                </a:solidFill>
                <a:latin typeface="Infra"/>
              </a:rPr>
              <a:t>y operativas y necesitarán esfuerzos de adaptación. 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endParaRPr lang="es-MX" dirty="0">
              <a:solidFill>
                <a:prstClr val="black"/>
              </a:solidFill>
              <a:latin typeface="Infra"/>
            </a:endParaRPr>
          </a:p>
          <a:p>
            <a:pPr marL="742950" lvl="1" indent="-285750" algn="just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endParaRPr lang="es-MX" dirty="0">
              <a:solidFill>
                <a:prstClr val="black"/>
              </a:solidFill>
              <a:latin typeface="Infra"/>
            </a:endParaRP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endParaRPr lang="es-MX" dirty="0">
              <a:solidFill>
                <a:prstClr val="black"/>
              </a:solidFill>
              <a:latin typeface="Infra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9822BD4-6886-98E7-2D02-061748D450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49" y="159262"/>
            <a:ext cx="2172714" cy="560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E56952CF-57A0-5FFB-26EE-A484667966A5}"/>
              </a:ext>
            </a:extLst>
          </p:cNvPr>
          <p:cNvSpPr txBox="1">
            <a:spLocks/>
          </p:cNvSpPr>
          <p:nvPr/>
        </p:nvSpPr>
        <p:spPr>
          <a:xfrm>
            <a:off x="-85338" y="719348"/>
            <a:ext cx="12014741" cy="5652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s-MX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400" b="1" spc="-2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Muchas industrias serán afectadas por los eventos extremos asociados </a:t>
            </a:r>
          </a:p>
        </p:txBody>
      </p:sp>
    </p:spTree>
    <p:extLst>
      <p:ext uri="{BB962C8B-B14F-4D97-AF65-F5344CB8AC3E}">
        <p14:creationId xmlns:p14="http://schemas.microsoft.com/office/powerpoint/2010/main" val="10741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52AE9E5-484F-432E-A42A-7D0CC3441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225" y="358782"/>
            <a:ext cx="4925551" cy="1269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02E582E-ABC8-CAE3-B9E4-2836FE809035}"/>
              </a:ext>
            </a:extLst>
          </p:cNvPr>
          <p:cNvSpPr txBox="1"/>
          <p:nvPr/>
        </p:nvSpPr>
        <p:spPr>
          <a:xfrm>
            <a:off x="1814284" y="3080657"/>
            <a:ext cx="9370424" cy="1980918"/>
          </a:xfrm>
          <a:prstGeom prst="rect">
            <a:avLst/>
          </a:prstGeom>
          <a:noFill/>
        </p:spPr>
        <p:txBody>
          <a:bodyPr wrap="square" lIns="36000" tIns="36000" rIns="36000" bIns="36000" anchor="ctr" anchorCtr="0">
            <a:spAutoFit/>
          </a:bodyPr>
          <a:lstStyle/>
          <a:p>
            <a:r>
              <a:rPr lang="es-MX" sz="4000" b="1" spc="-25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¿Qué es lo más reciente que sabemos en cambio climático?</a:t>
            </a:r>
            <a:endParaRPr lang="es-ES" sz="3200" b="1" spc="-25" dirty="0">
              <a:solidFill>
                <a:srgbClr val="C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es-MX" sz="4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8648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52AE9E5-484F-432E-A42A-7D0CC3441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225" y="358782"/>
            <a:ext cx="4925551" cy="1269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02E582E-ABC8-CAE3-B9E4-2836FE809035}"/>
              </a:ext>
            </a:extLst>
          </p:cNvPr>
          <p:cNvSpPr txBox="1"/>
          <p:nvPr/>
        </p:nvSpPr>
        <p:spPr>
          <a:xfrm>
            <a:off x="1814284" y="3080657"/>
            <a:ext cx="9370424" cy="1980918"/>
          </a:xfrm>
          <a:prstGeom prst="rect">
            <a:avLst/>
          </a:prstGeom>
          <a:noFill/>
        </p:spPr>
        <p:txBody>
          <a:bodyPr wrap="square" lIns="36000" tIns="36000" rIns="36000" bIns="36000" anchor="ctr" anchorCtr="0">
            <a:spAutoFit/>
          </a:bodyPr>
          <a:lstStyle/>
          <a:p>
            <a:r>
              <a:rPr lang="es-MX" sz="4000" b="1" spc="-25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¿Qué implica esto en términos de la transición energética?</a:t>
            </a:r>
            <a:endParaRPr lang="es-ES" sz="3200" b="1" spc="-25" dirty="0">
              <a:solidFill>
                <a:srgbClr val="C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es-MX" sz="4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2704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lipse 10">
            <a:extLst>
              <a:ext uri="{FF2B5EF4-FFF2-40B4-BE49-F238E27FC236}">
                <a16:creationId xmlns:a16="http://schemas.microsoft.com/office/drawing/2014/main" id="{D700EAD9-9F9A-E19B-5704-6CFA8891B600}"/>
              </a:ext>
            </a:extLst>
          </p:cNvPr>
          <p:cNvSpPr/>
          <p:nvPr/>
        </p:nvSpPr>
        <p:spPr>
          <a:xfrm>
            <a:off x="595831" y="4446998"/>
            <a:ext cx="811659" cy="788073"/>
          </a:xfrm>
          <a:prstGeom prst="ellipse">
            <a:avLst/>
          </a:prstGeom>
          <a:solidFill>
            <a:srgbClr val="B7CEDA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s-ES" sz="2800" b="1">
                <a:solidFill>
                  <a:schemeClr val="bg1"/>
                </a:solidFill>
              </a:rPr>
              <a:t>2</a:t>
            </a:r>
            <a:endParaRPr lang="es-MX" sz="2800" b="1" err="1">
              <a:solidFill>
                <a:schemeClr val="bg1"/>
              </a:solidFill>
            </a:endParaRP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105F13F4-53BA-A456-DCB8-CF688968AE7B}"/>
              </a:ext>
            </a:extLst>
          </p:cNvPr>
          <p:cNvSpPr/>
          <p:nvPr/>
        </p:nvSpPr>
        <p:spPr>
          <a:xfrm>
            <a:off x="595832" y="2332232"/>
            <a:ext cx="811659" cy="788073"/>
          </a:xfrm>
          <a:prstGeom prst="ellipse">
            <a:avLst/>
          </a:prstGeom>
          <a:solidFill>
            <a:srgbClr val="296D83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s-ES" sz="2800" b="1">
                <a:solidFill>
                  <a:schemeClr val="bg1"/>
                </a:solidFill>
              </a:rPr>
              <a:t>1</a:t>
            </a:r>
            <a:endParaRPr lang="es-MX" sz="2800" b="1" err="1">
              <a:solidFill>
                <a:schemeClr val="bg1"/>
              </a:solidFill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087511B-681E-4C93-A6D4-7CF2724861D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DC1C83B-A19A-FEAA-E0E9-1A3B96B62866}"/>
              </a:ext>
            </a:extLst>
          </p:cNvPr>
          <p:cNvSpPr txBox="1"/>
          <p:nvPr/>
        </p:nvSpPr>
        <p:spPr>
          <a:xfrm>
            <a:off x="678094" y="1335084"/>
            <a:ext cx="10715946" cy="1703030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1800"/>
              <a:t>El New Energy Outlook (NEO) es el </a:t>
            </a:r>
            <a:r>
              <a:rPr lang="es-ES" sz="1800"/>
              <a:t>análisis de escenarios a largo plazo de BNEF sobre el futuro de la economía energética hasta el 2050.</a:t>
            </a:r>
            <a:r>
              <a:rPr lang="es-ES"/>
              <a:t> </a:t>
            </a:r>
            <a:r>
              <a:rPr lang="es-ES" sz="1800"/>
              <a:t>Se plantean 2 escenarios:</a:t>
            </a:r>
          </a:p>
          <a:p>
            <a:pPr algn="just">
              <a:lnSpc>
                <a:spcPct val="150000"/>
              </a:lnSpc>
            </a:pPr>
            <a:endParaRPr lang="es-ES"/>
          </a:p>
          <a:p>
            <a:pPr algn="just">
              <a:lnSpc>
                <a:spcPct val="150000"/>
              </a:lnSpc>
            </a:pPr>
            <a:endParaRPr lang="es-ES" sz="1800"/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66226976-54D8-0535-0380-37D38BE17B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4276148"/>
              </p:ext>
            </p:extLst>
          </p:nvPr>
        </p:nvGraphicFramePr>
        <p:xfrm>
          <a:off x="1448651" y="2440437"/>
          <a:ext cx="10058400" cy="3641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Imagen 11">
            <a:extLst>
              <a:ext uri="{FF2B5EF4-FFF2-40B4-BE49-F238E27FC236}">
                <a16:creationId xmlns:a16="http://schemas.microsoft.com/office/drawing/2014/main" id="{3DB49922-2083-BC52-6279-069C90B952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49" y="159262"/>
            <a:ext cx="2172714" cy="560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D6FCA378-98B2-653F-FC51-B7E728A867F0}"/>
              </a:ext>
            </a:extLst>
          </p:cNvPr>
          <p:cNvSpPr txBox="1">
            <a:spLocks/>
          </p:cNvSpPr>
          <p:nvPr/>
        </p:nvSpPr>
        <p:spPr>
          <a:xfrm>
            <a:off x="-85339" y="410276"/>
            <a:ext cx="12014741" cy="5652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s-MX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400" b="1" spc="-2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Energy Outlook 2022 de Bloomberg NEF</a:t>
            </a:r>
          </a:p>
        </p:txBody>
      </p:sp>
    </p:spTree>
    <p:extLst>
      <p:ext uri="{BB962C8B-B14F-4D97-AF65-F5344CB8AC3E}">
        <p14:creationId xmlns:p14="http://schemas.microsoft.com/office/powerpoint/2010/main" val="942018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52AE9E5-484F-432E-A42A-7D0CC3441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14" y="223686"/>
            <a:ext cx="2172714" cy="560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02E582E-ABC8-CAE3-B9E4-2836FE809035}"/>
              </a:ext>
            </a:extLst>
          </p:cNvPr>
          <p:cNvSpPr txBox="1"/>
          <p:nvPr/>
        </p:nvSpPr>
        <p:spPr>
          <a:xfrm>
            <a:off x="4999839" y="159602"/>
            <a:ext cx="7070241" cy="688256"/>
          </a:xfrm>
          <a:prstGeom prst="rect">
            <a:avLst/>
          </a:prstGeom>
          <a:noFill/>
        </p:spPr>
        <p:txBody>
          <a:bodyPr wrap="square" lIns="36000" tIns="36000" rIns="36000" bIns="36000" anchor="ctr" anchorCtr="0">
            <a:spAutoFit/>
          </a:bodyPr>
          <a:lstStyle/>
          <a:p>
            <a:pPr algn="r"/>
            <a:r>
              <a:rPr lang="es-ES" sz="2000" b="1" spc="-25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Sexto Reporte del Grupo Intergubernamental de Expertos </a:t>
            </a:r>
          </a:p>
          <a:p>
            <a:pPr algn="r"/>
            <a:r>
              <a:rPr lang="es-ES" sz="2000" b="1" spc="-25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sobre el Cambio Climático 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E95777A0-243A-6E24-8AFF-D170F47D01BF}"/>
              </a:ext>
            </a:extLst>
          </p:cNvPr>
          <p:cNvSpPr txBox="1"/>
          <p:nvPr/>
        </p:nvSpPr>
        <p:spPr>
          <a:xfrm>
            <a:off x="7244055" y="6294894"/>
            <a:ext cx="437197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https://www.elciudadano.com/mexico/mexico-modificar-ley-mineria-mineros-congreso/03/29/</a:t>
            </a: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510DE20B-F784-A21E-C1E1-9E1772CAC0EE}"/>
              </a:ext>
            </a:extLst>
          </p:cNvPr>
          <p:cNvSpPr txBox="1">
            <a:spLocks/>
          </p:cNvSpPr>
          <p:nvPr/>
        </p:nvSpPr>
        <p:spPr>
          <a:xfrm>
            <a:off x="-550650" y="876105"/>
            <a:ext cx="11773989" cy="565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MX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400" dirty="0">
                <a:solidFill>
                  <a:schemeClr val="tx1"/>
                </a:solidFill>
                <a:latin typeface="Calibri"/>
                <a:cs typeface="Calibri"/>
              </a:rPr>
              <a:t>¿Qué es el Grupo Intergubernamental de Expertos sobre el Cambio Climático-IPCC?</a:t>
            </a:r>
            <a:endParaRPr lang="en-US" sz="24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1AC6CDF-3EAD-CCCE-5EEA-67F9C0E8A22F}"/>
              </a:ext>
            </a:extLst>
          </p:cNvPr>
          <p:cNvSpPr txBox="1"/>
          <p:nvPr/>
        </p:nvSpPr>
        <p:spPr>
          <a:xfrm>
            <a:off x="209005" y="1537059"/>
            <a:ext cx="5564188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MX" sz="1600" dirty="0">
                <a:solidFill>
                  <a:prstClr val="black"/>
                </a:solidFill>
                <a:latin typeface="Infra"/>
              </a:rPr>
              <a:t>Organismo de Naciones Unidas responsable de evaluar la </a:t>
            </a:r>
            <a:r>
              <a:rPr lang="es-MX" sz="1600" b="1" dirty="0">
                <a:solidFill>
                  <a:prstClr val="black"/>
                </a:solidFill>
                <a:latin typeface="Infra"/>
              </a:rPr>
              <a:t>ciencia</a:t>
            </a:r>
            <a:r>
              <a:rPr lang="es-MX" sz="1600" dirty="0">
                <a:solidFill>
                  <a:prstClr val="black"/>
                </a:solidFill>
                <a:latin typeface="Infra"/>
              </a:rPr>
              <a:t> del </a:t>
            </a:r>
            <a:r>
              <a:rPr lang="es-MX" sz="1600" b="1" dirty="0">
                <a:solidFill>
                  <a:prstClr val="black"/>
                </a:solidFill>
                <a:latin typeface="Infra"/>
              </a:rPr>
              <a:t>cambio climático</a:t>
            </a:r>
            <a:r>
              <a:rPr lang="es-MX" sz="1600" dirty="0">
                <a:solidFill>
                  <a:prstClr val="black"/>
                </a:solidFill>
                <a:latin typeface="Infra"/>
              </a:rPr>
              <a:t>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MX" sz="1600" dirty="0">
                <a:solidFill>
                  <a:prstClr val="black"/>
                </a:solidFill>
                <a:latin typeface="Infra"/>
              </a:rPr>
              <a:t>Creado en </a:t>
            </a:r>
            <a:r>
              <a:rPr lang="es-MX" sz="1600" b="1" dirty="0">
                <a:solidFill>
                  <a:prstClr val="black"/>
                </a:solidFill>
                <a:latin typeface="Infra"/>
              </a:rPr>
              <a:t>1988</a:t>
            </a:r>
            <a:r>
              <a:rPr lang="es-MX" sz="1600" dirty="0">
                <a:solidFill>
                  <a:prstClr val="black"/>
                </a:solidFill>
                <a:latin typeface="Infra"/>
              </a:rPr>
              <a:t> para proveer a los gobiernos información científica para políticas del clima.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MX" sz="1600" dirty="0">
                <a:solidFill>
                  <a:prstClr val="black"/>
                </a:solidFill>
                <a:latin typeface="Infra"/>
              </a:rPr>
              <a:t>Tiene </a:t>
            </a:r>
            <a:r>
              <a:rPr lang="es-MX" sz="1600" b="1" dirty="0">
                <a:solidFill>
                  <a:prstClr val="black"/>
                </a:solidFill>
                <a:latin typeface="Infra"/>
              </a:rPr>
              <a:t>195 Estados </a:t>
            </a:r>
            <a:r>
              <a:rPr lang="es-MX" sz="1600" dirty="0">
                <a:solidFill>
                  <a:prstClr val="black"/>
                </a:solidFill>
                <a:latin typeface="Infra"/>
              </a:rPr>
              <a:t>(52 personas escritoras).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MX" sz="1600" dirty="0">
                <a:solidFill>
                  <a:prstClr val="black"/>
                </a:solidFill>
                <a:latin typeface="Infra"/>
              </a:rPr>
              <a:t>Evalúa miles de documentos científicos publicados cada año. Realizan un </a:t>
            </a:r>
            <a:r>
              <a:rPr lang="es-MX" sz="1600" b="1" dirty="0">
                <a:solidFill>
                  <a:prstClr val="black"/>
                </a:solidFill>
                <a:latin typeface="Infra"/>
              </a:rPr>
              <a:t>resumen comprehensivo </a:t>
            </a:r>
            <a:r>
              <a:rPr lang="es-MX" sz="1600" dirty="0">
                <a:solidFill>
                  <a:prstClr val="black"/>
                </a:solidFill>
                <a:latin typeface="Infra"/>
              </a:rPr>
              <a:t>sobre las causas, impactos, riesgos, adaptación y mitigación, no su propia investigación.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MX" sz="1600" dirty="0">
                <a:solidFill>
                  <a:prstClr val="black"/>
                </a:solidFill>
                <a:latin typeface="Infra"/>
              </a:rPr>
              <a:t>Tiene </a:t>
            </a:r>
            <a:r>
              <a:rPr lang="es-MX" sz="1600" b="1" dirty="0">
                <a:solidFill>
                  <a:prstClr val="black"/>
                </a:solidFill>
                <a:latin typeface="Infra"/>
              </a:rPr>
              <a:t>tres grupos de trabajo </a:t>
            </a:r>
            <a:r>
              <a:rPr lang="es-MX" sz="1600" dirty="0">
                <a:solidFill>
                  <a:prstClr val="black"/>
                </a:solidFill>
                <a:latin typeface="Infra"/>
              </a:rPr>
              <a:t>y un grupo especial para los inventarios de GEI. </a:t>
            </a:r>
          </a:p>
          <a:p>
            <a:pPr marL="800100" lvl="1" indent="-342900" algn="just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es-MX" sz="1600" dirty="0">
                <a:solidFill>
                  <a:prstClr val="black"/>
                </a:solidFill>
                <a:latin typeface="Infra"/>
              </a:rPr>
              <a:t>Bases físicas del cambio climático</a:t>
            </a:r>
          </a:p>
          <a:p>
            <a:pPr marL="800100" lvl="1" indent="-342900" algn="just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es-MX" sz="1600" dirty="0">
                <a:solidFill>
                  <a:prstClr val="black"/>
                </a:solidFill>
                <a:latin typeface="Infra"/>
              </a:rPr>
              <a:t>Impactos, adaptación y vulnerabilidad</a:t>
            </a:r>
          </a:p>
          <a:p>
            <a:pPr marL="800100" lvl="1" indent="-342900" algn="just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es-MX" sz="1600" dirty="0">
                <a:solidFill>
                  <a:prstClr val="black"/>
                </a:solidFill>
                <a:latin typeface="Infra"/>
              </a:rPr>
              <a:t>Mitigación </a:t>
            </a:r>
          </a:p>
          <a:p>
            <a:pPr marL="800100" lvl="1" indent="-342900" algn="just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es-MX" sz="1600" dirty="0">
                <a:solidFill>
                  <a:prstClr val="black"/>
                </a:solidFill>
                <a:latin typeface="Infra"/>
              </a:rPr>
              <a:t>Cálculo y reporte de emisiones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F18EA74-DF13-FB90-CAE4-3FAB0BE407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8424" y="1699071"/>
            <a:ext cx="5033215" cy="3357155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D05557D1-9D4D-0DF9-FA0C-597EB8B093E1}"/>
              </a:ext>
            </a:extLst>
          </p:cNvPr>
          <p:cNvSpPr txBox="1"/>
          <p:nvPr/>
        </p:nvSpPr>
        <p:spPr>
          <a:xfrm>
            <a:off x="6064254" y="5148559"/>
            <a:ext cx="5564188" cy="156966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es-MX" sz="1600" dirty="0">
                <a:solidFill>
                  <a:prstClr val="black"/>
                </a:solidFill>
                <a:latin typeface="Infra" panose="020B0500000000020000" pitchFamily="34" charset="0"/>
              </a:rPr>
              <a:t>Se realiza un informe cada 6-7 años.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MX" sz="1600" dirty="0">
                <a:solidFill>
                  <a:prstClr val="black"/>
                </a:solidFill>
                <a:latin typeface="Infra"/>
              </a:rPr>
              <a:t>El Informe de síntesis del 6º Informe de Evaluación del IPCC (AR6) se adoptó en Suiza el 19/03/2023 (el 5º es de 2014, AR5). </a:t>
            </a:r>
          </a:p>
          <a:p>
            <a:pPr marR="0" lvl="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es-MX" sz="1600" dirty="0">
                <a:ea typeface="+mn-lt"/>
                <a:cs typeface="+mn-lt"/>
                <a:hlinkClick r:id="rId4"/>
              </a:rPr>
              <a:t>https://www.ipcc.ch/report/ar6/syr/</a:t>
            </a:r>
            <a:endParaRPr lang="es-MX">
              <a:ea typeface="+mn-lt"/>
              <a:cs typeface="+mn-lt"/>
            </a:endParaRPr>
          </a:p>
          <a:p>
            <a:pPr algn="just">
              <a:defRPr/>
            </a:pPr>
            <a:endParaRPr lang="es-MX" sz="16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55450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52AE9E5-484F-432E-A42A-7D0CC3441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14" y="223686"/>
            <a:ext cx="2172714" cy="560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E95777A0-243A-6E24-8AFF-D170F47D01BF}"/>
              </a:ext>
            </a:extLst>
          </p:cNvPr>
          <p:cNvSpPr txBox="1"/>
          <p:nvPr/>
        </p:nvSpPr>
        <p:spPr>
          <a:xfrm>
            <a:off x="7244055" y="6294894"/>
            <a:ext cx="437197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https://www.elciudadano.com/mexico/mexico-modificar-ley-mineria-mineros-congreso/03/29/</a:t>
            </a: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37B4C000-C1E1-3C4B-AA08-60608955CC33}"/>
              </a:ext>
            </a:extLst>
          </p:cNvPr>
          <p:cNvSpPr txBox="1">
            <a:spLocks/>
          </p:cNvSpPr>
          <p:nvPr/>
        </p:nvSpPr>
        <p:spPr>
          <a:xfrm>
            <a:off x="328274" y="641728"/>
            <a:ext cx="11773989" cy="565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MX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200" b="1" spc="-2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actividades humanas están causando un calentamiento global inédito</a:t>
            </a:r>
            <a:endParaRPr lang="en-US" sz="2200" b="1" spc="-25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383BFB1-73F9-0FAB-6573-062556488BAF}"/>
              </a:ext>
            </a:extLst>
          </p:cNvPr>
          <p:cNvSpPr txBox="1"/>
          <p:nvPr/>
        </p:nvSpPr>
        <p:spPr>
          <a:xfrm>
            <a:off x="447545" y="1347795"/>
            <a:ext cx="11535449" cy="458587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MX" dirty="0">
                <a:solidFill>
                  <a:prstClr val="black"/>
                </a:solidFill>
                <a:latin typeface="Infra"/>
              </a:rPr>
              <a:t>Este reporte reconoce:</a:t>
            </a:r>
          </a:p>
          <a:p>
            <a:pPr marL="800100" lvl="1" indent="-342900" algn="just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es-MX" dirty="0">
                <a:solidFill>
                  <a:prstClr val="black"/>
                </a:solidFill>
                <a:latin typeface="Infra"/>
              </a:rPr>
              <a:t>La </a:t>
            </a:r>
            <a:r>
              <a:rPr lang="es-MX" b="1" dirty="0">
                <a:solidFill>
                  <a:prstClr val="black"/>
                </a:solidFill>
                <a:latin typeface="Infra"/>
              </a:rPr>
              <a:t>interdependencia</a:t>
            </a:r>
            <a:r>
              <a:rPr lang="es-MX" dirty="0">
                <a:solidFill>
                  <a:prstClr val="black"/>
                </a:solidFill>
                <a:latin typeface="Infra"/>
              </a:rPr>
              <a:t> del clima, los ecosistemas, la biodiversidad y las sociedades humanas.</a:t>
            </a:r>
          </a:p>
          <a:p>
            <a:pPr marL="800100" lvl="1" indent="-342900" algn="just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es-MX" dirty="0">
                <a:solidFill>
                  <a:prstClr val="black"/>
                </a:solidFill>
                <a:latin typeface="Infra"/>
              </a:rPr>
              <a:t>El valor de las diversas formas de </a:t>
            </a:r>
            <a:r>
              <a:rPr lang="es-MX" b="1" dirty="0">
                <a:solidFill>
                  <a:prstClr val="black"/>
                </a:solidFill>
                <a:latin typeface="Infra"/>
              </a:rPr>
              <a:t>conocimiento</a:t>
            </a:r>
            <a:r>
              <a:rPr lang="es-MX" dirty="0">
                <a:solidFill>
                  <a:prstClr val="black"/>
                </a:solidFill>
                <a:latin typeface="Infra"/>
              </a:rPr>
              <a:t>. </a:t>
            </a:r>
          </a:p>
          <a:p>
            <a:pPr marL="800100" lvl="1" indent="-342900" algn="just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es-MX" dirty="0">
                <a:solidFill>
                  <a:prstClr val="black"/>
                </a:solidFill>
                <a:latin typeface="Infra"/>
              </a:rPr>
              <a:t>Los </a:t>
            </a:r>
            <a:r>
              <a:rPr lang="es-MX" b="1" dirty="0">
                <a:solidFill>
                  <a:prstClr val="black"/>
                </a:solidFill>
                <a:latin typeface="Infra"/>
              </a:rPr>
              <a:t>vínculos</a:t>
            </a:r>
            <a:r>
              <a:rPr lang="es-MX" dirty="0">
                <a:solidFill>
                  <a:prstClr val="black"/>
                </a:solidFill>
                <a:latin typeface="Infra"/>
              </a:rPr>
              <a:t> cercanos entre la adaptación, mitigación, salud de ecosistemas, bienestar humano y desarrollo sostenible.  </a:t>
            </a:r>
          </a:p>
          <a:p>
            <a:pPr marL="742950" lvl="1" indent="-285750" algn="just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es-MX" dirty="0">
                <a:solidFill>
                  <a:prstClr val="black"/>
                </a:solidFill>
                <a:latin typeface="Infra"/>
              </a:rPr>
              <a:t>A partir de los </a:t>
            </a:r>
            <a:r>
              <a:rPr lang="es-MX" b="1" dirty="0">
                <a:solidFill>
                  <a:prstClr val="black"/>
                </a:solidFill>
                <a:latin typeface="Infra"/>
              </a:rPr>
              <a:t>múltiples marcos analíticos </a:t>
            </a:r>
            <a:r>
              <a:rPr lang="es-MX" dirty="0">
                <a:solidFill>
                  <a:prstClr val="black"/>
                </a:solidFill>
                <a:latin typeface="Infra"/>
              </a:rPr>
              <a:t>de ciencias físicas y sociales se identifican las oportunidades para </a:t>
            </a:r>
            <a:r>
              <a:rPr lang="es-MX" b="1" dirty="0">
                <a:solidFill>
                  <a:prstClr val="black"/>
                </a:solidFill>
                <a:latin typeface="Infra"/>
              </a:rPr>
              <a:t>acciones  transformadoras </a:t>
            </a:r>
            <a:r>
              <a:rPr lang="es-MX" dirty="0">
                <a:solidFill>
                  <a:prstClr val="black"/>
                </a:solidFill>
                <a:latin typeface="Infra"/>
              </a:rPr>
              <a:t>que sean efectivas, factibles, justas y equitativas. 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MX" dirty="0">
                <a:solidFill>
                  <a:prstClr val="black"/>
                </a:solidFill>
                <a:latin typeface="Infra"/>
              </a:rPr>
              <a:t>Los hallazgos principales se formulan como hechos por </a:t>
            </a:r>
            <a:r>
              <a:rPr lang="es-MX" b="1" dirty="0">
                <a:solidFill>
                  <a:prstClr val="black"/>
                </a:solidFill>
                <a:latin typeface="Infra"/>
              </a:rPr>
              <a:t>su nivel de confianza en lenguaje calibrado</a:t>
            </a:r>
            <a:r>
              <a:rPr lang="es-MX" dirty="0">
                <a:solidFill>
                  <a:prstClr val="black"/>
                </a:solidFill>
                <a:latin typeface="Infra"/>
              </a:rPr>
              <a:t>, es decir que están fundamentados en la evidencia científica y en el consenso.  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s-MX" dirty="0">
                <a:latin typeface="Infra"/>
              </a:rPr>
              <a:t>Las actividades humanas, principalmente a través de la </a:t>
            </a:r>
            <a:r>
              <a:rPr lang="es-MX" b="1" dirty="0">
                <a:latin typeface="Infra"/>
              </a:rPr>
              <a:t>emisión de gases y compuestos de efecto invernadero (GEI) </a:t>
            </a:r>
            <a:r>
              <a:rPr lang="es-MX" sz="2000" b="1" dirty="0">
                <a:latin typeface="Infra"/>
              </a:rPr>
              <a:t>son la causa inequívoca del calentamiento global</a:t>
            </a:r>
            <a:r>
              <a:rPr lang="es-MX" dirty="0">
                <a:latin typeface="Infra"/>
              </a:rPr>
              <a:t>. </a:t>
            </a:r>
          </a:p>
          <a:p>
            <a:pPr marL="742950" lvl="1" indent="-285750" algn="just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es-MX" dirty="0">
                <a:solidFill>
                  <a:prstClr val="black"/>
                </a:solidFill>
                <a:latin typeface="Infra"/>
              </a:rPr>
              <a:t>Existe una temperatura de </a:t>
            </a:r>
            <a:r>
              <a:rPr lang="es-MX" b="1" dirty="0">
                <a:solidFill>
                  <a:prstClr val="black"/>
                </a:solidFill>
                <a:latin typeface="Infra"/>
              </a:rPr>
              <a:t>1.1°C superior </a:t>
            </a:r>
            <a:r>
              <a:rPr lang="es-MX" dirty="0">
                <a:solidFill>
                  <a:prstClr val="black"/>
                </a:solidFill>
                <a:latin typeface="Infra"/>
              </a:rPr>
              <a:t>en la década de 2011-2020 que en 1850-1900. </a:t>
            </a:r>
          </a:p>
          <a:p>
            <a:pPr marL="742950" lvl="1" indent="-285750" algn="just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es-MX" dirty="0">
                <a:solidFill>
                  <a:prstClr val="black"/>
                </a:solidFill>
                <a:latin typeface="Infra"/>
              </a:rPr>
              <a:t>En 2019, las concentraciones de CO</a:t>
            </a:r>
            <a:r>
              <a:rPr lang="es-MX" baseline="-25000" dirty="0">
                <a:solidFill>
                  <a:prstClr val="black"/>
                </a:solidFill>
                <a:latin typeface="Infra"/>
              </a:rPr>
              <a:t>2  </a:t>
            </a:r>
            <a:r>
              <a:rPr lang="es-MX" dirty="0">
                <a:solidFill>
                  <a:prstClr val="black"/>
                </a:solidFill>
                <a:latin typeface="Infra"/>
              </a:rPr>
              <a:t>fueron </a:t>
            </a:r>
            <a:r>
              <a:rPr lang="es-MX" b="1" dirty="0">
                <a:solidFill>
                  <a:prstClr val="black"/>
                </a:solidFill>
                <a:latin typeface="Infra"/>
              </a:rPr>
              <a:t>410 partes por millón</a:t>
            </a:r>
            <a:r>
              <a:rPr lang="es-MX" dirty="0">
                <a:solidFill>
                  <a:prstClr val="black"/>
                </a:solidFill>
                <a:latin typeface="Infra"/>
              </a:rPr>
              <a:t>, las de metano fueron 1,866 partes por billón (</a:t>
            </a:r>
            <a:r>
              <a:rPr lang="es-MX" dirty="0" err="1">
                <a:solidFill>
                  <a:prstClr val="black"/>
                </a:solidFill>
                <a:latin typeface="Infra"/>
              </a:rPr>
              <a:t>ppb</a:t>
            </a:r>
            <a:r>
              <a:rPr lang="es-MX" dirty="0">
                <a:solidFill>
                  <a:prstClr val="black"/>
                </a:solidFill>
                <a:latin typeface="Infra"/>
              </a:rPr>
              <a:t>) y las de óxido nitroso fueron 332 </a:t>
            </a:r>
            <a:r>
              <a:rPr lang="es-MX" dirty="0" err="1">
                <a:solidFill>
                  <a:prstClr val="black"/>
                </a:solidFill>
                <a:latin typeface="Infra"/>
              </a:rPr>
              <a:t>ppb</a:t>
            </a:r>
            <a:r>
              <a:rPr lang="es-MX" dirty="0">
                <a:solidFill>
                  <a:prstClr val="black"/>
                </a:solidFill>
                <a:latin typeface="Infra"/>
              </a:rPr>
              <a:t>, más altas que en la historia. </a:t>
            </a:r>
          </a:p>
        </p:txBody>
      </p:sp>
    </p:spTree>
    <p:extLst>
      <p:ext uri="{BB962C8B-B14F-4D97-AF65-F5344CB8AC3E}">
        <p14:creationId xmlns:p14="http://schemas.microsoft.com/office/powerpoint/2010/main" val="1073116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52AE9E5-484F-432E-A42A-7D0CC3441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14" y="223686"/>
            <a:ext cx="2172714" cy="560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E95777A0-243A-6E24-8AFF-D170F47D01BF}"/>
              </a:ext>
            </a:extLst>
          </p:cNvPr>
          <p:cNvSpPr txBox="1"/>
          <p:nvPr/>
        </p:nvSpPr>
        <p:spPr>
          <a:xfrm>
            <a:off x="7244055" y="6294894"/>
            <a:ext cx="437197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https://www.elciudadano.com/mexico/mexico-modificar-ley-mineria-mineros-congreso/03/29/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D4EA1D8E-97A9-90C9-BA8D-4B738E9BEA25}"/>
              </a:ext>
            </a:extLst>
          </p:cNvPr>
          <p:cNvSpPr txBox="1">
            <a:spLocks/>
          </p:cNvSpPr>
          <p:nvPr/>
        </p:nvSpPr>
        <p:spPr>
          <a:xfrm>
            <a:off x="209004" y="610470"/>
            <a:ext cx="11773989" cy="565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MX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400" b="1" spc="-25" dirty="0">
                <a:solidFill>
                  <a:srgbClr val="C00000"/>
                </a:solidFill>
                <a:latin typeface="Arial"/>
                <a:cs typeface="Arial"/>
              </a:rPr>
              <a:t>Hay emisiones crecientes y distribuidas de manera diferenciada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965945A-8222-ED60-2F70-1D744319E16C}"/>
              </a:ext>
            </a:extLst>
          </p:cNvPr>
          <p:cNvSpPr txBox="1"/>
          <p:nvPr/>
        </p:nvSpPr>
        <p:spPr>
          <a:xfrm>
            <a:off x="447545" y="1347795"/>
            <a:ext cx="11535449" cy="190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 algn="just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es-MX" dirty="0">
                <a:solidFill>
                  <a:prstClr val="black"/>
                </a:solidFill>
                <a:latin typeface="Infra"/>
              </a:rPr>
              <a:t>Se estima que las emisiones globales netas en 2019 fueron de </a:t>
            </a:r>
            <a:r>
              <a:rPr lang="es-MX" b="1" dirty="0">
                <a:solidFill>
                  <a:prstClr val="black"/>
                </a:solidFill>
                <a:latin typeface="Infra"/>
              </a:rPr>
              <a:t>59 ± 6.6 GtCO</a:t>
            </a:r>
            <a:r>
              <a:rPr lang="es-MX" b="1" baseline="-25000" dirty="0">
                <a:solidFill>
                  <a:prstClr val="black"/>
                </a:solidFill>
                <a:latin typeface="Infra"/>
              </a:rPr>
              <a:t>2</a:t>
            </a:r>
            <a:r>
              <a:rPr lang="es-MX" b="1" dirty="0">
                <a:solidFill>
                  <a:prstClr val="black"/>
                </a:solidFill>
                <a:latin typeface="Infra"/>
              </a:rPr>
              <a:t> </a:t>
            </a:r>
            <a:r>
              <a:rPr lang="es-MX" b="1" dirty="0" err="1">
                <a:solidFill>
                  <a:prstClr val="black"/>
                </a:solidFill>
                <a:latin typeface="Infra"/>
              </a:rPr>
              <a:t>eq</a:t>
            </a:r>
            <a:r>
              <a:rPr lang="es-MX" b="1" dirty="0">
                <a:solidFill>
                  <a:prstClr val="black"/>
                </a:solidFill>
                <a:latin typeface="Infra"/>
              </a:rPr>
              <a:t> </a:t>
            </a:r>
            <a:r>
              <a:rPr lang="es-MX" dirty="0">
                <a:solidFill>
                  <a:prstClr val="black"/>
                </a:solidFill>
                <a:latin typeface="Infra"/>
              </a:rPr>
              <a:t>con la mayor parte del crecimiento derivado de la combustión de combustibles fósiles y procesos industriales.</a:t>
            </a:r>
          </a:p>
          <a:p>
            <a:pPr marL="742950" lvl="1" indent="-285750" algn="just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es-MX" dirty="0">
                <a:solidFill>
                  <a:prstClr val="black"/>
                </a:solidFill>
                <a:latin typeface="Infra"/>
              </a:rPr>
              <a:t>Las contribuciones históricas de emisiones de CO</a:t>
            </a:r>
            <a:r>
              <a:rPr lang="es-MX" baseline="-25000" dirty="0">
                <a:solidFill>
                  <a:prstClr val="black"/>
                </a:solidFill>
                <a:latin typeface="Infra"/>
              </a:rPr>
              <a:t>2</a:t>
            </a:r>
            <a:r>
              <a:rPr lang="es-MX" dirty="0">
                <a:solidFill>
                  <a:prstClr val="black"/>
                </a:solidFill>
                <a:latin typeface="Infra"/>
              </a:rPr>
              <a:t> varían sustancialmente entre regiones en </a:t>
            </a:r>
            <a:r>
              <a:rPr lang="es-MX" b="1" dirty="0">
                <a:solidFill>
                  <a:prstClr val="black"/>
                </a:solidFill>
                <a:latin typeface="Infra"/>
              </a:rPr>
              <a:t>magnitud</a:t>
            </a:r>
            <a:r>
              <a:rPr lang="es-MX" dirty="0">
                <a:solidFill>
                  <a:prstClr val="black"/>
                </a:solidFill>
                <a:latin typeface="Infra"/>
              </a:rPr>
              <a:t> y en </a:t>
            </a:r>
            <a:r>
              <a:rPr lang="es-MX" b="1" dirty="0">
                <a:solidFill>
                  <a:prstClr val="black"/>
                </a:solidFill>
                <a:latin typeface="Infra"/>
              </a:rPr>
              <a:t>composición</a:t>
            </a:r>
            <a:r>
              <a:rPr lang="es-MX" dirty="0">
                <a:solidFill>
                  <a:prstClr val="black"/>
                </a:solidFill>
                <a:latin typeface="Infra"/>
              </a:rPr>
              <a:t>.  </a:t>
            </a:r>
          </a:p>
          <a:p>
            <a:pPr marL="742950" lvl="1" indent="-285750" algn="just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es-MX" dirty="0">
                <a:solidFill>
                  <a:prstClr val="black"/>
                </a:solidFill>
                <a:latin typeface="Infra"/>
              </a:rPr>
              <a:t>Hay daños sustanciales e irreversibles. De </a:t>
            </a:r>
            <a:r>
              <a:rPr lang="es-MX" b="1" dirty="0">
                <a:solidFill>
                  <a:prstClr val="black"/>
                </a:solidFill>
                <a:latin typeface="Infra"/>
              </a:rPr>
              <a:t>3.3 a 3.6 mil millones de personas</a:t>
            </a:r>
            <a:r>
              <a:rPr lang="es-MX" dirty="0">
                <a:solidFill>
                  <a:prstClr val="black"/>
                </a:solidFill>
                <a:latin typeface="Infra"/>
              </a:rPr>
              <a:t> viven en entornos extremadamente vulnerables.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E61453A-BFF3-2CE3-1BA3-7BB0F808B3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87"/>
          <a:stretch/>
        </p:blipFill>
        <p:spPr>
          <a:xfrm>
            <a:off x="0" y="3266802"/>
            <a:ext cx="5739487" cy="306226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860605E9-F5FA-91A3-A08A-710D8D1C93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269" y="3039918"/>
            <a:ext cx="4789964" cy="3062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191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52AE9E5-484F-432E-A42A-7D0CC3441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14" y="223686"/>
            <a:ext cx="2172714" cy="560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E95777A0-243A-6E24-8AFF-D170F47D01BF}"/>
              </a:ext>
            </a:extLst>
          </p:cNvPr>
          <p:cNvSpPr txBox="1"/>
          <p:nvPr/>
        </p:nvSpPr>
        <p:spPr>
          <a:xfrm>
            <a:off x="7244055" y="6294894"/>
            <a:ext cx="437197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https://www.elciudadano.com/mexico/mexico-modificar-ley-mineria-mineros-congreso/03/29/</a:t>
            </a: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67ECDE0A-7518-1EEC-81EE-38D7CF0EDDAD}"/>
              </a:ext>
            </a:extLst>
          </p:cNvPr>
          <p:cNvSpPr txBox="1">
            <a:spLocks/>
          </p:cNvSpPr>
          <p:nvPr/>
        </p:nvSpPr>
        <p:spPr>
          <a:xfrm>
            <a:off x="209004" y="194223"/>
            <a:ext cx="11773989" cy="565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MX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400" b="1" spc="-25" dirty="0">
                <a:solidFill>
                  <a:srgbClr val="C00000"/>
                </a:solidFill>
                <a:latin typeface="Arial"/>
                <a:cs typeface="Arial"/>
              </a:rPr>
              <a:t>Importantes respuestas al momento, pero insuficientes </a:t>
            </a:r>
            <a:endParaRPr lang="es-MX" sz="2400" b="1" spc="-25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4C4B4D6-5B04-DF5F-6D82-E6606B5A1BF4}"/>
              </a:ext>
            </a:extLst>
          </p:cNvPr>
          <p:cNvSpPr txBox="1"/>
          <p:nvPr/>
        </p:nvSpPr>
        <p:spPr>
          <a:xfrm>
            <a:off x="-267287" y="1018785"/>
            <a:ext cx="1225028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 algn="just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s-MX" dirty="0">
                <a:solidFill>
                  <a:prstClr val="black"/>
                </a:solidFill>
                <a:latin typeface="Infra"/>
              </a:rPr>
              <a:t>Los </a:t>
            </a:r>
            <a:r>
              <a:rPr lang="es-MX" b="1" dirty="0">
                <a:solidFill>
                  <a:prstClr val="black"/>
                </a:solidFill>
                <a:latin typeface="Infra"/>
              </a:rPr>
              <a:t>acuerdos</a:t>
            </a:r>
            <a:r>
              <a:rPr lang="es-MX" dirty="0">
                <a:solidFill>
                  <a:prstClr val="black"/>
                </a:solidFill>
                <a:latin typeface="Infra"/>
              </a:rPr>
              <a:t> climáticos internacionales, las </a:t>
            </a:r>
            <a:r>
              <a:rPr lang="es-MX" b="1" dirty="0">
                <a:solidFill>
                  <a:prstClr val="black"/>
                </a:solidFill>
                <a:latin typeface="Infra"/>
              </a:rPr>
              <a:t>ambiciones</a:t>
            </a:r>
            <a:r>
              <a:rPr lang="es-MX" dirty="0">
                <a:solidFill>
                  <a:prstClr val="black"/>
                </a:solidFill>
                <a:latin typeface="Infra"/>
              </a:rPr>
              <a:t> nacionales crecientes, y el incremento de la </a:t>
            </a:r>
            <a:r>
              <a:rPr lang="es-MX" b="1" dirty="0">
                <a:solidFill>
                  <a:prstClr val="black"/>
                </a:solidFill>
                <a:latin typeface="Infra"/>
              </a:rPr>
              <a:t>consciencia pública </a:t>
            </a:r>
            <a:r>
              <a:rPr lang="es-MX" dirty="0">
                <a:solidFill>
                  <a:prstClr val="black"/>
                </a:solidFill>
                <a:latin typeface="Infra"/>
              </a:rPr>
              <a:t>sobre el tema aceleran los esfuerzos para atender el cambio climático. </a:t>
            </a:r>
          </a:p>
          <a:p>
            <a:pPr marL="1200150" lvl="2" indent="-285750" algn="just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es-MX" dirty="0">
                <a:solidFill>
                  <a:prstClr val="black"/>
                </a:solidFill>
                <a:latin typeface="Infra"/>
              </a:rPr>
              <a:t>La Convención Marco de las Naciones Unidas sobre el Cambio Climático, el Protocolo de </a:t>
            </a:r>
            <a:r>
              <a:rPr lang="es-MX" dirty="0" err="1">
                <a:solidFill>
                  <a:prstClr val="black"/>
                </a:solidFill>
                <a:latin typeface="Infra"/>
              </a:rPr>
              <a:t>Kyoto</a:t>
            </a:r>
            <a:r>
              <a:rPr lang="es-MX" dirty="0">
                <a:solidFill>
                  <a:prstClr val="black"/>
                </a:solidFill>
                <a:latin typeface="Infra"/>
              </a:rPr>
              <a:t> y el Acuerdo de París han promovido más ambición a nivel nacional. Sinergias con muchos otros acuerdos</a:t>
            </a:r>
          </a:p>
          <a:p>
            <a:pPr marL="742950" lvl="1" indent="-285750" algn="just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s-MX" dirty="0">
                <a:solidFill>
                  <a:prstClr val="black"/>
                </a:solidFill>
                <a:latin typeface="Infra"/>
              </a:rPr>
              <a:t>Las políticas de </a:t>
            </a:r>
            <a:r>
              <a:rPr lang="es-MX" b="1" dirty="0">
                <a:solidFill>
                  <a:prstClr val="black"/>
                </a:solidFill>
                <a:latin typeface="Infra"/>
              </a:rPr>
              <a:t>mitigación</a:t>
            </a:r>
            <a:r>
              <a:rPr lang="es-MX" dirty="0">
                <a:solidFill>
                  <a:prstClr val="black"/>
                </a:solidFill>
                <a:latin typeface="Infra"/>
              </a:rPr>
              <a:t> han contribuido a </a:t>
            </a:r>
            <a:r>
              <a:rPr lang="es-MX" b="1" dirty="0">
                <a:solidFill>
                  <a:prstClr val="black"/>
                </a:solidFill>
                <a:latin typeface="Infra"/>
              </a:rPr>
              <a:t>disminuir</a:t>
            </a:r>
            <a:r>
              <a:rPr lang="es-MX" dirty="0">
                <a:solidFill>
                  <a:prstClr val="black"/>
                </a:solidFill>
                <a:latin typeface="Infra"/>
              </a:rPr>
              <a:t> la </a:t>
            </a:r>
            <a:r>
              <a:rPr lang="es-MX" b="1" dirty="0">
                <a:solidFill>
                  <a:prstClr val="black"/>
                </a:solidFill>
                <a:latin typeface="Infra"/>
              </a:rPr>
              <a:t>intensidad energética </a:t>
            </a:r>
            <a:r>
              <a:rPr lang="es-MX" dirty="0">
                <a:solidFill>
                  <a:prstClr val="black"/>
                </a:solidFill>
                <a:latin typeface="Infra"/>
              </a:rPr>
              <a:t>y de </a:t>
            </a:r>
            <a:r>
              <a:rPr lang="es-MX" b="1" dirty="0">
                <a:solidFill>
                  <a:prstClr val="black"/>
                </a:solidFill>
                <a:latin typeface="Infra"/>
              </a:rPr>
              <a:t>carbono</a:t>
            </a:r>
            <a:r>
              <a:rPr lang="es-MX" dirty="0">
                <a:solidFill>
                  <a:prstClr val="black"/>
                </a:solidFill>
                <a:latin typeface="Infra"/>
              </a:rPr>
              <a:t>. </a:t>
            </a:r>
          </a:p>
          <a:p>
            <a:pPr marL="1200150" lvl="2" indent="-285750" algn="just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es-MX" dirty="0">
                <a:solidFill>
                  <a:prstClr val="black"/>
                </a:solidFill>
                <a:latin typeface="Infra"/>
              </a:rPr>
              <a:t>Expansión consistente de políticas y leyes. En 2020, </a:t>
            </a:r>
            <a:r>
              <a:rPr lang="es-MX" b="1" dirty="0">
                <a:solidFill>
                  <a:prstClr val="black"/>
                </a:solidFill>
                <a:latin typeface="Infra"/>
              </a:rPr>
              <a:t>56 países </a:t>
            </a:r>
            <a:r>
              <a:rPr lang="es-MX" dirty="0">
                <a:solidFill>
                  <a:prstClr val="black"/>
                </a:solidFill>
                <a:latin typeface="Infra"/>
              </a:rPr>
              <a:t>legislan para reducir emisiones (53%).</a:t>
            </a:r>
          </a:p>
          <a:p>
            <a:pPr marL="1200150" lvl="2" indent="-285750" algn="just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es-MX" dirty="0">
                <a:solidFill>
                  <a:prstClr val="black"/>
                </a:solidFill>
                <a:latin typeface="Infra"/>
              </a:rPr>
              <a:t>2010 a 2019: reducción de </a:t>
            </a:r>
            <a:r>
              <a:rPr lang="es-MX" b="1" dirty="0">
                <a:solidFill>
                  <a:prstClr val="black"/>
                </a:solidFill>
                <a:latin typeface="Infra"/>
              </a:rPr>
              <a:t>costos unitarios </a:t>
            </a:r>
            <a:r>
              <a:rPr lang="es-MX" dirty="0">
                <a:solidFill>
                  <a:prstClr val="black"/>
                </a:solidFill>
                <a:latin typeface="Infra"/>
              </a:rPr>
              <a:t>de la energía solar (85%), eólica (55%) y baterías (85%).  </a:t>
            </a:r>
          </a:p>
          <a:p>
            <a:pPr marL="742950" lvl="1" indent="-285750" algn="just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s-MX" dirty="0">
                <a:solidFill>
                  <a:prstClr val="black"/>
                </a:solidFill>
                <a:latin typeface="Infra"/>
              </a:rPr>
              <a:t>Muchos países han logrado reducir emisiones de GEI por más de una década. </a:t>
            </a:r>
          </a:p>
          <a:p>
            <a:pPr marL="1200150" lvl="2" indent="-285750" algn="just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es-MX" dirty="0">
                <a:solidFill>
                  <a:prstClr val="black"/>
                </a:solidFill>
                <a:latin typeface="Infra"/>
              </a:rPr>
              <a:t>La </a:t>
            </a:r>
            <a:r>
              <a:rPr lang="es-MX" b="1" dirty="0">
                <a:solidFill>
                  <a:prstClr val="black"/>
                </a:solidFill>
                <a:latin typeface="Infra"/>
              </a:rPr>
              <a:t>intensidad energética global </a:t>
            </a:r>
            <a:r>
              <a:rPr lang="es-MX" dirty="0">
                <a:solidFill>
                  <a:prstClr val="black"/>
                </a:solidFill>
                <a:latin typeface="Infra"/>
              </a:rPr>
              <a:t>(por unidad PIB) se ha reducido 2% al año.</a:t>
            </a:r>
          </a:p>
          <a:p>
            <a:pPr marL="1200150" lvl="2" indent="-285750" algn="just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es-MX" dirty="0">
                <a:solidFill>
                  <a:prstClr val="black"/>
                </a:solidFill>
                <a:latin typeface="Infra"/>
              </a:rPr>
              <a:t>Las </a:t>
            </a:r>
            <a:r>
              <a:rPr lang="es-MX" b="1" dirty="0">
                <a:solidFill>
                  <a:prstClr val="black"/>
                </a:solidFill>
                <a:latin typeface="Infra"/>
              </a:rPr>
              <a:t>tecnologías</a:t>
            </a:r>
            <a:r>
              <a:rPr lang="es-MX" dirty="0">
                <a:solidFill>
                  <a:prstClr val="black"/>
                </a:solidFill>
                <a:latin typeface="Infra"/>
              </a:rPr>
              <a:t> bajas en emisiones se están volviendo más </a:t>
            </a:r>
            <a:r>
              <a:rPr lang="es-MX" b="1" dirty="0">
                <a:solidFill>
                  <a:prstClr val="black"/>
                </a:solidFill>
                <a:latin typeface="Infra"/>
              </a:rPr>
              <a:t>asequibles</a:t>
            </a:r>
            <a:r>
              <a:rPr lang="es-MX" dirty="0">
                <a:solidFill>
                  <a:prstClr val="black"/>
                </a:solidFill>
                <a:latin typeface="Infra"/>
              </a:rPr>
              <a:t> con alternativas en los sectores de energía, construcción, transporte e industria. </a:t>
            </a:r>
          </a:p>
          <a:p>
            <a:pPr marL="742950" lvl="1" indent="-285750" algn="just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s-MX" dirty="0">
                <a:solidFill>
                  <a:prstClr val="black"/>
                </a:solidFill>
                <a:latin typeface="Infra"/>
              </a:rPr>
              <a:t>El progreso en la planeación e implementación de las acciones de adaptación ha generado múltiples beneficios.  Se observa progreso en todos los sectores y regiones. </a:t>
            </a:r>
          </a:p>
          <a:p>
            <a:pPr marL="1200150" lvl="2" indent="-285750" algn="just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es-MX" b="1" dirty="0">
                <a:solidFill>
                  <a:prstClr val="black"/>
                </a:solidFill>
                <a:latin typeface="Infra"/>
              </a:rPr>
              <a:t>60%</a:t>
            </a:r>
            <a:r>
              <a:rPr lang="es-MX" dirty="0">
                <a:solidFill>
                  <a:prstClr val="black"/>
                </a:solidFill>
                <a:latin typeface="Infra"/>
              </a:rPr>
              <a:t> de la adaptación documentada se relaciona con riesgos del </a:t>
            </a:r>
            <a:r>
              <a:rPr lang="es-MX" b="1" dirty="0">
                <a:solidFill>
                  <a:prstClr val="black"/>
                </a:solidFill>
                <a:latin typeface="Infra"/>
              </a:rPr>
              <a:t>ciclo hidrológico </a:t>
            </a:r>
            <a:r>
              <a:rPr lang="es-MX" dirty="0">
                <a:solidFill>
                  <a:prstClr val="black"/>
                </a:solidFill>
                <a:latin typeface="Infra"/>
              </a:rPr>
              <a:t>y su impacto.</a:t>
            </a:r>
          </a:p>
          <a:p>
            <a:pPr marL="1200150" lvl="2" indent="-285750" algn="just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es-MX" b="1" dirty="0">
                <a:solidFill>
                  <a:prstClr val="black"/>
                </a:solidFill>
                <a:latin typeface="Infra"/>
              </a:rPr>
              <a:t>Inversión</a:t>
            </a:r>
            <a:r>
              <a:rPr lang="es-MX" dirty="0">
                <a:solidFill>
                  <a:prstClr val="black"/>
                </a:solidFill>
                <a:latin typeface="Infra"/>
              </a:rPr>
              <a:t> creciente desde AR5, pero es baja, desigual y ha crecido de forma </a:t>
            </a:r>
            <a:r>
              <a:rPr lang="es-MX" b="1" dirty="0">
                <a:solidFill>
                  <a:prstClr val="black"/>
                </a:solidFill>
                <a:latin typeface="Infra"/>
              </a:rPr>
              <a:t>heterogénea</a:t>
            </a:r>
            <a:r>
              <a:rPr lang="es-MX" dirty="0">
                <a:solidFill>
                  <a:prstClr val="black"/>
                </a:solidFill>
                <a:latin typeface="Infra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21709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52AE9E5-484F-432E-A42A-7D0CC3441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14" y="223686"/>
            <a:ext cx="2172714" cy="560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E95777A0-243A-6E24-8AFF-D170F47D01BF}"/>
              </a:ext>
            </a:extLst>
          </p:cNvPr>
          <p:cNvSpPr txBox="1"/>
          <p:nvPr/>
        </p:nvSpPr>
        <p:spPr>
          <a:xfrm>
            <a:off x="7244055" y="6294894"/>
            <a:ext cx="437197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https://www.elciudadano.com/mexico/mexico-modificar-ley-mineria-mineros-congreso/03/29/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228626D3-17DA-3826-30CE-200DDF1732E0}"/>
              </a:ext>
            </a:extLst>
          </p:cNvPr>
          <p:cNvSpPr txBox="1">
            <a:spLocks/>
          </p:cNvSpPr>
          <p:nvPr/>
        </p:nvSpPr>
        <p:spPr>
          <a:xfrm>
            <a:off x="209005" y="683519"/>
            <a:ext cx="11773989" cy="565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MX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spc="-2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probable que </a:t>
            </a:r>
            <a:r>
              <a:rPr lang="en-US" sz="2400" b="1" spc="-25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n-US" sz="2400" b="1" spc="-2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-25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calentamiento</a:t>
            </a:r>
            <a:r>
              <a:rPr lang="en-US" sz="2400" b="1" spc="-2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-25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exceda</a:t>
            </a:r>
            <a:r>
              <a:rPr lang="en-US" sz="2400" b="1" spc="-2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1.5°C y </a:t>
            </a:r>
            <a:r>
              <a:rPr lang="en-US" sz="2400" b="1" spc="-25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difícil</a:t>
            </a:r>
            <a:r>
              <a:rPr lang="en-US" sz="2400" b="1" spc="-2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 no </a:t>
            </a:r>
            <a:r>
              <a:rPr lang="en-US" sz="2400" b="1" spc="-25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sobrepase</a:t>
            </a:r>
            <a:r>
              <a:rPr lang="en-US" sz="2400" b="1" spc="-2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2°C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543596C-3B8B-BDC4-7EC0-6F5C6434874F}"/>
              </a:ext>
            </a:extLst>
          </p:cNvPr>
          <p:cNvSpPr txBox="1"/>
          <p:nvPr/>
        </p:nvSpPr>
        <p:spPr>
          <a:xfrm>
            <a:off x="6389021" y="1286517"/>
            <a:ext cx="5244569" cy="46320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 algn="just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s-MX" dirty="0">
                <a:solidFill>
                  <a:prstClr val="black"/>
                </a:solidFill>
                <a:latin typeface="Infra"/>
              </a:rPr>
              <a:t>Existen diferencias entre las ambiciones globales y la suma de las ambiciones nacionales declaradas… así como entre las ambiciones y la implementación. </a:t>
            </a:r>
          </a:p>
          <a:p>
            <a:pPr marL="1200150" lvl="2" indent="-285750" algn="just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es-MX" dirty="0">
                <a:solidFill>
                  <a:prstClr val="black"/>
                </a:solidFill>
                <a:latin typeface="Infra"/>
              </a:rPr>
              <a:t>10-16 GtCO2 </a:t>
            </a:r>
            <a:r>
              <a:rPr lang="es-MX" dirty="0" err="1">
                <a:solidFill>
                  <a:prstClr val="black"/>
                </a:solidFill>
                <a:latin typeface="Infra"/>
              </a:rPr>
              <a:t>eq</a:t>
            </a:r>
            <a:r>
              <a:rPr lang="es-MX" dirty="0">
                <a:solidFill>
                  <a:prstClr val="black"/>
                </a:solidFill>
                <a:latin typeface="Infra"/>
              </a:rPr>
              <a:t>/año (NDC y &lt;2°C)</a:t>
            </a:r>
          </a:p>
          <a:p>
            <a:pPr marL="742950" lvl="1" indent="-285750" algn="just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s-MX" dirty="0">
                <a:solidFill>
                  <a:prstClr val="black"/>
                </a:solidFill>
                <a:latin typeface="Infra"/>
              </a:rPr>
              <a:t>Para mitigación, las emisiones GEI en 2030 implícitas en los anuncios de NDC de la COP26 de 2021 harían probable &gt;1.5°C y difícil mantenerlas &lt; 2°C. </a:t>
            </a:r>
          </a:p>
          <a:p>
            <a:pPr marL="742950" lvl="1" indent="-285750" algn="just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s-MX" dirty="0">
                <a:solidFill>
                  <a:prstClr val="black"/>
                </a:solidFill>
                <a:latin typeface="Infra"/>
              </a:rPr>
              <a:t>Hay </a:t>
            </a:r>
            <a:r>
              <a:rPr lang="es-MX" b="1" dirty="0">
                <a:solidFill>
                  <a:prstClr val="black"/>
                </a:solidFill>
                <a:latin typeface="Infra"/>
              </a:rPr>
              <a:t>barreras sistemáticas </a:t>
            </a:r>
            <a:r>
              <a:rPr lang="es-MX" dirty="0">
                <a:solidFill>
                  <a:prstClr val="black"/>
                </a:solidFill>
                <a:latin typeface="Infra"/>
              </a:rPr>
              <a:t>para la adaptación: financiamiento, conocimiento, práctica, falta de conocimiento y de datos suficientes. </a:t>
            </a:r>
          </a:p>
          <a:p>
            <a:pPr marL="742950" lvl="1" indent="-285750" algn="just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s-MX" dirty="0">
                <a:solidFill>
                  <a:prstClr val="black"/>
                </a:solidFill>
                <a:latin typeface="Infra"/>
              </a:rPr>
              <a:t>100 países están adoptando o discutiendo llegar a </a:t>
            </a:r>
            <a:r>
              <a:rPr lang="es-MX" i="1" dirty="0">
                <a:solidFill>
                  <a:prstClr val="black"/>
                </a:solidFill>
                <a:latin typeface="Infra"/>
              </a:rPr>
              <a:t>net </a:t>
            </a:r>
            <a:r>
              <a:rPr lang="es-MX" i="1" dirty="0" err="1">
                <a:solidFill>
                  <a:prstClr val="black"/>
                </a:solidFill>
                <a:latin typeface="Infra"/>
              </a:rPr>
              <a:t>zero</a:t>
            </a:r>
            <a:r>
              <a:rPr lang="es-MX" i="1" dirty="0">
                <a:solidFill>
                  <a:prstClr val="black"/>
                </a:solidFill>
                <a:latin typeface="Infra"/>
              </a:rPr>
              <a:t> </a:t>
            </a:r>
            <a:r>
              <a:rPr lang="es-MX" dirty="0">
                <a:solidFill>
                  <a:prstClr val="black"/>
                </a:solidFill>
                <a:latin typeface="Infra"/>
              </a:rPr>
              <a:t>en GEI o en CO</a:t>
            </a:r>
            <a:r>
              <a:rPr lang="es-MX" baseline="-25000" dirty="0">
                <a:solidFill>
                  <a:prstClr val="black"/>
                </a:solidFill>
                <a:latin typeface="Infra"/>
              </a:rPr>
              <a:t>2</a:t>
            </a:r>
            <a:r>
              <a:rPr lang="es-MX" dirty="0">
                <a:solidFill>
                  <a:prstClr val="black"/>
                </a:solidFill>
                <a:latin typeface="Infra"/>
              </a:rPr>
              <a:t> para 2050. </a:t>
            </a:r>
          </a:p>
          <a:p>
            <a:pPr marL="742950" lvl="1" indent="-285750" algn="just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endParaRPr lang="es-MX" dirty="0">
              <a:solidFill>
                <a:prstClr val="black"/>
              </a:solidFill>
              <a:latin typeface="Infra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22DD6FF-425E-7D22-8480-8D2D8D84CC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67362"/>
            <a:ext cx="6731626" cy="4527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513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52AE9E5-484F-432E-A42A-7D0CC3441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14" y="223686"/>
            <a:ext cx="2172714" cy="560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E95777A0-243A-6E24-8AFF-D170F47D01BF}"/>
              </a:ext>
            </a:extLst>
          </p:cNvPr>
          <p:cNvSpPr txBox="1"/>
          <p:nvPr/>
        </p:nvSpPr>
        <p:spPr>
          <a:xfrm>
            <a:off x="7244055" y="6294894"/>
            <a:ext cx="437197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https://www.elciudadano.com/mexico/mexico-modificar-ley-mineria-mineros-congreso/03/29/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21B09333-182F-3137-BD96-23159451C553}"/>
              </a:ext>
            </a:extLst>
          </p:cNvPr>
          <p:cNvSpPr txBox="1">
            <a:spLocks/>
          </p:cNvSpPr>
          <p:nvPr/>
        </p:nvSpPr>
        <p:spPr>
          <a:xfrm>
            <a:off x="209005" y="143646"/>
            <a:ext cx="11773989" cy="565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MX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100" b="1" spc="-25" dirty="0">
                <a:solidFill>
                  <a:srgbClr val="C00000"/>
                </a:solidFill>
                <a:latin typeface="Arial"/>
                <a:cs typeface="Arial"/>
              </a:rPr>
              <a:t>Los escenarios analizados de incremento de temperatura llegan hasta +4°C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83E8A692-790F-0D0E-C2C8-C13300EFE1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29049"/>
            <a:ext cx="8456692" cy="560526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02119031-EEA7-705B-A277-C0CC62A85CCC}"/>
              </a:ext>
            </a:extLst>
          </p:cNvPr>
          <p:cNvSpPr txBox="1"/>
          <p:nvPr/>
        </p:nvSpPr>
        <p:spPr>
          <a:xfrm>
            <a:off x="8456692" y="1062508"/>
            <a:ext cx="3394180" cy="43242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s-MX" dirty="0">
                <a:solidFill>
                  <a:prstClr val="black"/>
                </a:solidFill>
                <a:latin typeface="Infra"/>
              </a:rPr>
              <a:t>Se construyeron </a:t>
            </a:r>
            <a:r>
              <a:rPr lang="es-MX" b="1" dirty="0">
                <a:solidFill>
                  <a:prstClr val="black"/>
                </a:solidFill>
                <a:latin typeface="Infra"/>
              </a:rPr>
              <a:t>5 escenarios </a:t>
            </a:r>
            <a:r>
              <a:rPr lang="es-MX" dirty="0">
                <a:solidFill>
                  <a:prstClr val="black"/>
                </a:solidFill>
                <a:latin typeface="Infra"/>
              </a:rPr>
              <a:t>(</a:t>
            </a:r>
            <a:r>
              <a:rPr lang="es-MX" dirty="0" err="1">
                <a:solidFill>
                  <a:prstClr val="black"/>
                </a:solidFill>
                <a:latin typeface="Infra"/>
              </a:rPr>
              <a:t>Shared</a:t>
            </a:r>
            <a:r>
              <a:rPr lang="es-MX" dirty="0">
                <a:solidFill>
                  <a:prstClr val="black"/>
                </a:solidFill>
                <a:latin typeface="Infra"/>
              </a:rPr>
              <a:t> Socio-</a:t>
            </a:r>
            <a:r>
              <a:rPr lang="es-MX" dirty="0" err="1">
                <a:solidFill>
                  <a:prstClr val="black"/>
                </a:solidFill>
                <a:latin typeface="Infra"/>
              </a:rPr>
              <a:t>Economic</a:t>
            </a:r>
            <a:r>
              <a:rPr lang="es-MX" dirty="0">
                <a:solidFill>
                  <a:prstClr val="black"/>
                </a:solidFill>
                <a:latin typeface="Infra"/>
              </a:rPr>
              <a:t> </a:t>
            </a:r>
            <a:r>
              <a:rPr lang="es-MX" dirty="0" err="1">
                <a:solidFill>
                  <a:prstClr val="black"/>
                </a:solidFill>
                <a:latin typeface="Infra"/>
              </a:rPr>
              <a:t>Pathways</a:t>
            </a:r>
            <a:r>
              <a:rPr lang="es-MX" dirty="0">
                <a:solidFill>
                  <a:prstClr val="black"/>
                </a:solidFill>
                <a:latin typeface="Infra"/>
              </a:rPr>
              <a:t> SSP) para ilustrar distintos supuestos socioeconómicos y niveles de mitigación y adaptación climática. 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s-MX" dirty="0">
                <a:solidFill>
                  <a:prstClr val="black"/>
                </a:solidFill>
                <a:latin typeface="Infra"/>
              </a:rPr>
              <a:t>Los escenarios de emisiones altas y muy altas (SSP3 y SSP5) tienen un rango de emisiones que se duplican de los niveles actuales en 2100 y 2050 respectivamente. </a:t>
            </a:r>
          </a:p>
        </p:txBody>
      </p:sp>
    </p:spTree>
    <p:extLst>
      <p:ext uri="{BB962C8B-B14F-4D97-AF65-F5344CB8AC3E}">
        <p14:creationId xmlns:p14="http://schemas.microsoft.com/office/powerpoint/2010/main" val="2414296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52AE9E5-484F-432E-A42A-7D0CC3441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14" y="223686"/>
            <a:ext cx="2172714" cy="560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E95777A0-243A-6E24-8AFF-D170F47D01BF}"/>
              </a:ext>
            </a:extLst>
          </p:cNvPr>
          <p:cNvSpPr txBox="1"/>
          <p:nvPr/>
        </p:nvSpPr>
        <p:spPr>
          <a:xfrm>
            <a:off x="7244055" y="6294894"/>
            <a:ext cx="437197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https://www.elciudadano.com/mexico/mexico-modificar-ley-mineria-mineros-congreso/03/29/</a:t>
            </a: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FD24309B-99AE-1D27-6B3A-1EB2CBD1BD2B}"/>
              </a:ext>
            </a:extLst>
          </p:cNvPr>
          <p:cNvSpPr txBox="1">
            <a:spLocks/>
          </p:cNvSpPr>
          <p:nvPr/>
        </p:nvSpPr>
        <p:spPr>
          <a:xfrm>
            <a:off x="88629" y="841830"/>
            <a:ext cx="12014741" cy="565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MX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b="1" spc="-2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largo </a:t>
            </a:r>
            <a:r>
              <a:rPr lang="en-US" sz="2100" b="1" spc="-25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plazo</a:t>
            </a:r>
            <a:r>
              <a:rPr lang="en-US" sz="2100" b="1" spc="-2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100" b="1" spc="-25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n-US" sz="2100" b="1" spc="-2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spc="-25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calentamiento</a:t>
            </a:r>
            <a:r>
              <a:rPr lang="en-US" sz="2100" b="1" spc="-2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spc="-25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futuro</a:t>
            </a:r>
            <a:r>
              <a:rPr lang="en-US" sz="2100" b="1" spc="-2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spc="-25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afectará</a:t>
            </a:r>
            <a:r>
              <a:rPr lang="en-US" sz="2100" b="1" spc="-2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spc="-25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todos</a:t>
            </a:r>
            <a:r>
              <a:rPr lang="en-US" sz="2100" b="1" spc="-2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spc="-25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en-US" sz="2100" b="1" spc="-2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spc="-25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componentes</a:t>
            </a:r>
            <a:r>
              <a:rPr lang="en-US" sz="2100" b="1" spc="-2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en-US" sz="2100" b="1" spc="-25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clima</a:t>
            </a:r>
            <a:endParaRPr lang="en-US" sz="2100" b="1" spc="-25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D0D447B-4C39-EE1C-1230-3E9DEADFB5E2}"/>
              </a:ext>
            </a:extLst>
          </p:cNvPr>
          <p:cNvSpPr txBox="1"/>
          <p:nvPr/>
        </p:nvSpPr>
        <p:spPr>
          <a:xfrm>
            <a:off x="209005" y="1736017"/>
            <a:ext cx="11547753" cy="4231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s-MX" dirty="0">
                <a:solidFill>
                  <a:prstClr val="black"/>
                </a:solidFill>
                <a:latin typeface="Infra"/>
              </a:rPr>
              <a:t>El calentamiento global depende de las emisiones GEI futuras: el mejor escenario de bajas emisiones es de </a:t>
            </a:r>
            <a:r>
              <a:rPr lang="es-MX" b="1" dirty="0">
                <a:solidFill>
                  <a:prstClr val="black"/>
                </a:solidFill>
                <a:latin typeface="Infra"/>
              </a:rPr>
              <a:t>1.4°C más </a:t>
            </a:r>
            <a:r>
              <a:rPr lang="es-MX" dirty="0">
                <a:solidFill>
                  <a:prstClr val="black"/>
                </a:solidFill>
                <a:latin typeface="Infra"/>
              </a:rPr>
              <a:t>que de 1850 a 1900. El rango de equilibrio más probable es de 2.5°C a 4.0°C. </a:t>
            </a:r>
            <a:r>
              <a:rPr lang="es-MX" b="1" dirty="0">
                <a:solidFill>
                  <a:prstClr val="black"/>
                </a:solidFill>
                <a:latin typeface="Infra"/>
              </a:rPr>
              <a:t>En todos los escenarios y trayectorias modelados se incrementa el calentamiento. 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s-MX" dirty="0">
                <a:solidFill>
                  <a:prstClr val="black"/>
                </a:solidFill>
                <a:latin typeface="Infra"/>
              </a:rPr>
              <a:t>Las trayectorias modeladas con la continuidad de políticas de 2020 implican un calentamiento de </a:t>
            </a:r>
            <a:r>
              <a:rPr lang="es-MX" b="1" dirty="0">
                <a:solidFill>
                  <a:prstClr val="black"/>
                </a:solidFill>
                <a:latin typeface="Infra"/>
              </a:rPr>
              <a:t>3.2°C </a:t>
            </a:r>
            <a:r>
              <a:rPr lang="es-MX" dirty="0">
                <a:solidFill>
                  <a:prstClr val="black"/>
                </a:solidFill>
                <a:latin typeface="Infra"/>
              </a:rPr>
              <a:t>para el </a:t>
            </a:r>
            <a:r>
              <a:rPr lang="es-MX" b="1" dirty="0">
                <a:solidFill>
                  <a:prstClr val="black"/>
                </a:solidFill>
                <a:latin typeface="Infra"/>
              </a:rPr>
              <a:t>2100</a:t>
            </a:r>
            <a:r>
              <a:rPr lang="es-MX" dirty="0">
                <a:solidFill>
                  <a:prstClr val="black"/>
                </a:solidFill>
                <a:latin typeface="Infra"/>
              </a:rPr>
              <a:t>.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s-MX" dirty="0">
                <a:solidFill>
                  <a:prstClr val="black"/>
                </a:solidFill>
                <a:latin typeface="Infra"/>
              </a:rPr>
              <a:t>Se necesitan </a:t>
            </a:r>
            <a:r>
              <a:rPr lang="es-MX" b="1" dirty="0">
                <a:solidFill>
                  <a:prstClr val="black"/>
                </a:solidFill>
                <a:latin typeface="Infra"/>
              </a:rPr>
              <a:t>reducciones profundas, rápidas y sostenidas </a:t>
            </a:r>
            <a:r>
              <a:rPr lang="es-MX" dirty="0">
                <a:solidFill>
                  <a:prstClr val="black"/>
                </a:solidFill>
                <a:latin typeface="Infra"/>
              </a:rPr>
              <a:t>alcanzando emisiones </a:t>
            </a:r>
            <a:r>
              <a:rPr lang="es-MX" i="1" dirty="0">
                <a:solidFill>
                  <a:prstClr val="black"/>
                </a:solidFill>
                <a:latin typeface="Infra"/>
              </a:rPr>
              <a:t>Net Zero </a:t>
            </a:r>
            <a:r>
              <a:rPr lang="es-MX" dirty="0">
                <a:solidFill>
                  <a:prstClr val="black"/>
                </a:solidFill>
                <a:latin typeface="Infra"/>
              </a:rPr>
              <a:t>de CO</a:t>
            </a:r>
            <a:r>
              <a:rPr lang="es-MX" baseline="-25000" dirty="0">
                <a:solidFill>
                  <a:prstClr val="black"/>
                </a:solidFill>
                <a:latin typeface="Infra"/>
              </a:rPr>
              <a:t>2</a:t>
            </a:r>
            <a:r>
              <a:rPr lang="es-MX" dirty="0">
                <a:solidFill>
                  <a:prstClr val="black"/>
                </a:solidFill>
                <a:latin typeface="Infra"/>
              </a:rPr>
              <a:t> y fuertes reducciones de los otros gases, especialmente CH</a:t>
            </a:r>
            <a:r>
              <a:rPr lang="es-MX" baseline="-25000" dirty="0">
                <a:solidFill>
                  <a:prstClr val="black"/>
                </a:solidFill>
                <a:latin typeface="Infra"/>
              </a:rPr>
              <a:t>4</a:t>
            </a:r>
            <a:r>
              <a:rPr lang="es-MX" dirty="0">
                <a:solidFill>
                  <a:prstClr val="black"/>
                </a:solidFill>
                <a:latin typeface="Infra"/>
              </a:rPr>
              <a:t> para lograr que el incremento &lt; 2°C a 2100. 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s-MX" dirty="0">
                <a:solidFill>
                  <a:prstClr val="black"/>
                </a:solidFill>
                <a:latin typeface="Infra"/>
              </a:rPr>
              <a:t>Muchos cambios en el sistema climático son </a:t>
            </a:r>
            <a:r>
              <a:rPr lang="es-MX" b="1" dirty="0">
                <a:solidFill>
                  <a:prstClr val="black"/>
                </a:solidFill>
                <a:latin typeface="Infra"/>
              </a:rPr>
              <a:t>irreversibles</a:t>
            </a:r>
            <a:r>
              <a:rPr lang="es-MX" dirty="0">
                <a:solidFill>
                  <a:prstClr val="black"/>
                </a:solidFill>
                <a:latin typeface="Infra"/>
              </a:rPr>
              <a:t> en la escala temporal. </a:t>
            </a:r>
          </a:p>
          <a:p>
            <a:pPr marL="742950" lvl="1" indent="-285750" algn="just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es-MX" dirty="0">
                <a:solidFill>
                  <a:prstClr val="black"/>
                </a:solidFill>
                <a:latin typeface="Infra"/>
              </a:rPr>
              <a:t>El calentamiento adicional llevará a más frecuente e </a:t>
            </a:r>
            <a:r>
              <a:rPr lang="es-MX" b="1" dirty="0">
                <a:solidFill>
                  <a:prstClr val="black"/>
                </a:solidFill>
                <a:latin typeface="Infra"/>
              </a:rPr>
              <a:t>intensas corrientes marinas calientes</a:t>
            </a:r>
            <a:r>
              <a:rPr lang="es-MX" dirty="0">
                <a:solidFill>
                  <a:prstClr val="black"/>
                </a:solidFill>
                <a:latin typeface="Infra"/>
              </a:rPr>
              <a:t>, amplificará el </a:t>
            </a:r>
            <a:r>
              <a:rPr lang="es-MX" b="1" dirty="0">
                <a:solidFill>
                  <a:prstClr val="black"/>
                </a:solidFill>
                <a:latin typeface="Infra"/>
              </a:rPr>
              <a:t>derretimiento</a:t>
            </a:r>
            <a:r>
              <a:rPr lang="es-MX" dirty="0">
                <a:solidFill>
                  <a:prstClr val="black"/>
                </a:solidFill>
                <a:latin typeface="Infra"/>
              </a:rPr>
              <a:t> de las capas de hielo y con ello la </a:t>
            </a:r>
            <a:r>
              <a:rPr lang="es-MX" b="1" dirty="0">
                <a:solidFill>
                  <a:prstClr val="black"/>
                </a:solidFill>
                <a:latin typeface="Infra"/>
              </a:rPr>
              <a:t>precipitación</a:t>
            </a:r>
            <a:r>
              <a:rPr lang="es-MX" dirty="0">
                <a:solidFill>
                  <a:prstClr val="black"/>
                </a:solidFill>
                <a:latin typeface="Infra"/>
              </a:rPr>
              <a:t>, así como los eventos y temporadas de </a:t>
            </a:r>
            <a:r>
              <a:rPr lang="es-MX" b="1" dirty="0">
                <a:solidFill>
                  <a:prstClr val="black"/>
                </a:solidFill>
                <a:latin typeface="Infra"/>
              </a:rPr>
              <a:t>sequía</a:t>
            </a:r>
            <a:r>
              <a:rPr lang="es-MX" dirty="0">
                <a:solidFill>
                  <a:prstClr val="black"/>
                </a:solidFill>
                <a:latin typeface="Infra"/>
              </a:rPr>
              <a:t>. </a:t>
            </a:r>
          </a:p>
          <a:p>
            <a:pPr marL="742950" lvl="1" indent="-285750" algn="just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es-MX" dirty="0">
                <a:solidFill>
                  <a:prstClr val="black"/>
                </a:solidFill>
                <a:latin typeface="Infra"/>
              </a:rPr>
              <a:t>En todas las regiones se proyectan </a:t>
            </a:r>
            <a:r>
              <a:rPr lang="es-MX" b="1" dirty="0">
                <a:solidFill>
                  <a:prstClr val="black"/>
                </a:solidFill>
                <a:latin typeface="Infra"/>
              </a:rPr>
              <a:t>incrementos</a:t>
            </a:r>
            <a:r>
              <a:rPr lang="es-MX" dirty="0">
                <a:solidFill>
                  <a:prstClr val="black"/>
                </a:solidFill>
                <a:latin typeface="Infra"/>
              </a:rPr>
              <a:t> en </a:t>
            </a:r>
            <a:r>
              <a:rPr lang="es-MX" b="1" dirty="0">
                <a:solidFill>
                  <a:prstClr val="black"/>
                </a:solidFill>
                <a:latin typeface="Infra"/>
              </a:rPr>
              <a:t>extremos de temperatura</a:t>
            </a:r>
            <a:r>
              <a:rPr lang="es-MX" dirty="0">
                <a:solidFill>
                  <a:prstClr val="black"/>
                </a:solidFill>
                <a:latin typeface="Infra"/>
              </a:rPr>
              <a:t>.</a:t>
            </a:r>
          </a:p>
          <a:p>
            <a:pPr marL="742950" lvl="1" indent="-285750" algn="just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es-MX" dirty="0">
                <a:solidFill>
                  <a:prstClr val="black"/>
                </a:solidFill>
                <a:latin typeface="Infra"/>
              </a:rPr>
              <a:t>Incluso con 1.5°C se proyecta una </a:t>
            </a:r>
            <a:r>
              <a:rPr lang="es-MX" b="1" dirty="0">
                <a:solidFill>
                  <a:prstClr val="black"/>
                </a:solidFill>
                <a:latin typeface="Infra"/>
              </a:rPr>
              <a:t>intensificación</a:t>
            </a:r>
            <a:r>
              <a:rPr lang="es-MX" dirty="0">
                <a:solidFill>
                  <a:prstClr val="black"/>
                </a:solidFill>
                <a:latin typeface="Infra"/>
              </a:rPr>
              <a:t> de la </a:t>
            </a:r>
            <a:r>
              <a:rPr lang="es-MX" b="1" dirty="0">
                <a:solidFill>
                  <a:prstClr val="black"/>
                </a:solidFill>
                <a:latin typeface="Infra"/>
              </a:rPr>
              <a:t>precipitación</a:t>
            </a:r>
            <a:r>
              <a:rPr lang="es-MX" dirty="0">
                <a:solidFill>
                  <a:prstClr val="black"/>
                </a:solidFill>
                <a:latin typeface="Infra"/>
              </a:rPr>
              <a:t> e </a:t>
            </a:r>
            <a:r>
              <a:rPr lang="es-MX" b="1" dirty="0">
                <a:solidFill>
                  <a:prstClr val="black"/>
                </a:solidFill>
                <a:latin typeface="Infra"/>
              </a:rPr>
              <a:t>inundaciones</a:t>
            </a:r>
            <a:r>
              <a:rPr lang="es-MX" dirty="0">
                <a:solidFill>
                  <a:prstClr val="black"/>
                </a:solidFill>
                <a:latin typeface="Infra"/>
              </a:rPr>
              <a:t> en la mayor parte de las regiones de África, Asia, Norteamérica y Europa. </a:t>
            </a:r>
          </a:p>
          <a:p>
            <a:pPr algn="just">
              <a:spcBef>
                <a:spcPts val="600"/>
              </a:spcBef>
              <a:defRPr/>
            </a:pPr>
            <a:r>
              <a:rPr lang="es-MX" dirty="0">
                <a:solidFill>
                  <a:prstClr val="black"/>
                </a:solidFill>
                <a:latin typeface="Infra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87068690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tNN_OdVRnC_8Tatiiw6b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34BE85374BC340BE6EE5DE8E97A5A4" ma:contentTypeVersion="16" ma:contentTypeDescription="Create a new document." ma:contentTypeScope="" ma:versionID="e76ccc9edda8b83f66657ed982224723">
  <xsd:schema xmlns:xsd="http://www.w3.org/2001/XMLSchema" xmlns:xs="http://www.w3.org/2001/XMLSchema" xmlns:p="http://schemas.microsoft.com/office/2006/metadata/properties" xmlns:ns2="a3a775a7-64cb-48a3-8a69-cfb5d774736d" xmlns:ns3="2ba1c803-5f19-43f4-a439-5fad8141388d" targetNamespace="http://schemas.microsoft.com/office/2006/metadata/properties" ma:root="true" ma:fieldsID="107f2c4bdeb5efead08e04146ecde351" ns2:_="" ns3:_="">
    <xsd:import namespace="a3a775a7-64cb-48a3-8a69-cfb5d774736d"/>
    <xsd:import namespace="2ba1c803-5f19-43f4-a439-5fad8141388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a775a7-64cb-48a3-8a69-cfb5d77473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20164770-543a-4e8d-9971-763db21367d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a1c803-5f19-43f4-a439-5fad8141388d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90c8013e-465f-4894-beff-b1b682d9ef58}" ma:internalName="TaxCatchAll" ma:showField="CatchAllData" ma:web="2ba1c803-5f19-43f4-a439-5fad8141388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ba1c803-5f19-43f4-a439-5fad8141388d" xsi:nil="true"/>
    <lcf76f155ced4ddcb4097134ff3c332f xmlns="a3a775a7-64cb-48a3-8a69-cfb5d774736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82CC407-3780-4137-A8FD-2F8D84EF00F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3EF6487-2E5A-4C2F-9DF1-0CB2950296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3a775a7-64cb-48a3-8a69-cfb5d774736d"/>
    <ds:schemaRef ds:uri="2ba1c803-5f19-43f4-a439-5fad8141388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69BBF7D-2B8E-4C3E-A67E-79E0B31FDAEC}">
  <ds:schemaRefs>
    <ds:schemaRef ds:uri="2ba1c803-5f19-43f4-a439-5fad8141388d"/>
    <ds:schemaRef ds:uri="http://schemas.microsoft.com/office/infopath/2007/PartnerControls"/>
    <ds:schemaRef ds:uri="http://www.w3.org/XML/1998/namespace"/>
    <ds:schemaRef ds:uri="http://purl.org/dc/terms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a3a775a7-64cb-48a3-8a69-cfb5d774736d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950</TotalTime>
  <Words>2737</Words>
  <Application>Microsoft Office PowerPoint</Application>
  <PresentationFormat>Panorámica</PresentationFormat>
  <Paragraphs>163</Paragraphs>
  <Slides>21</Slides>
  <Notes>7</Notes>
  <HiddenSlides>0</HiddenSlides>
  <MMClips>0</MMClips>
  <ScaleCrop>false</ScaleCrop>
  <HeadingPairs>
    <vt:vector size="8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30" baseType="lpstr">
      <vt:lpstr>Arial</vt:lpstr>
      <vt:lpstr>Calibri</vt:lpstr>
      <vt:lpstr>Calibri Light</vt:lpstr>
      <vt:lpstr>Georgia</vt:lpstr>
      <vt:lpstr>Infra</vt:lpstr>
      <vt:lpstr>Segoe UI</vt:lpstr>
      <vt:lpstr>Wingdings</vt:lpstr>
      <vt:lpstr>Tema de Office</vt:lpstr>
      <vt:lpstr>think-cell Slide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Coahuila: Otro accidente en minas de carbón 12 agosto 2022 José Manuel Muñoz Villalobos Observatorio Ciudadano de la Energía, AC</dc:title>
  <dc:creator>José Manuel Muñoz</dc:creator>
  <cp:lastModifiedBy>José Manuel Muñoz</cp:lastModifiedBy>
  <cp:revision>49</cp:revision>
  <dcterms:created xsi:type="dcterms:W3CDTF">2022-08-13T04:17:59Z</dcterms:created>
  <dcterms:modified xsi:type="dcterms:W3CDTF">2023-06-17T01:51:23Z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0x0101002E34BE85374BC340BE6EE5DE8E97A5A4</vt:lpwstr>
  </property>
  <property fmtid="{D5CDD505-2E9C-101B-9397-08002B2CF9AE}" pid="3" name="MediaServiceImageTags">
    <vt:lpwstr/>
  </property>
</Properties>
</file>